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22"/>
  </p:notesMasterIdLst>
  <p:sldIdLst>
    <p:sldId id="258" r:id="rId2"/>
    <p:sldId id="293" r:id="rId3"/>
    <p:sldId id="291" r:id="rId4"/>
    <p:sldId id="292" r:id="rId5"/>
    <p:sldId id="294" r:id="rId6"/>
    <p:sldId id="295" r:id="rId7"/>
    <p:sldId id="296" r:id="rId8"/>
    <p:sldId id="297" r:id="rId9"/>
    <p:sldId id="299" r:id="rId10"/>
    <p:sldId id="298" r:id="rId11"/>
    <p:sldId id="300" r:id="rId12"/>
    <p:sldId id="301" r:id="rId13"/>
    <p:sldId id="302" r:id="rId14"/>
    <p:sldId id="303" r:id="rId15"/>
    <p:sldId id="305" r:id="rId16"/>
    <p:sldId id="304" r:id="rId17"/>
    <p:sldId id="306" r:id="rId18"/>
    <p:sldId id="307" r:id="rId19"/>
    <p:sldId id="308" r:id="rId20"/>
    <p:sldId id="309" r:id="rId21"/>
    <p:sldId id="310" r:id="rId22"/>
    <p:sldId id="311" r:id="rId23"/>
    <p:sldId id="312" r:id="rId24"/>
    <p:sldId id="313" r:id="rId25"/>
    <p:sldId id="314" r:id="rId26"/>
    <p:sldId id="315" r:id="rId27"/>
    <p:sldId id="316" r:id="rId28"/>
    <p:sldId id="405" r:id="rId29"/>
    <p:sldId id="317" r:id="rId30"/>
    <p:sldId id="318" r:id="rId31"/>
    <p:sldId id="319" r:id="rId32"/>
    <p:sldId id="320" r:id="rId33"/>
    <p:sldId id="406"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7" r:id="rId60"/>
    <p:sldId id="346" r:id="rId61"/>
    <p:sldId id="348" r:id="rId62"/>
    <p:sldId id="349" r:id="rId63"/>
    <p:sldId id="350" r:id="rId64"/>
    <p:sldId id="351" r:id="rId65"/>
    <p:sldId id="352" r:id="rId66"/>
    <p:sldId id="353" r:id="rId67"/>
    <p:sldId id="354" r:id="rId68"/>
    <p:sldId id="407" r:id="rId69"/>
    <p:sldId id="355" r:id="rId70"/>
    <p:sldId id="356" r:id="rId71"/>
    <p:sldId id="357" r:id="rId72"/>
    <p:sldId id="359" r:id="rId73"/>
    <p:sldId id="358"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82" r:id="rId97"/>
    <p:sldId id="383" r:id="rId98"/>
    <p:sldId id="385" r:id="rId99"/>
    <p:sldId id="384"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98" r:id="rId113"/>
    <p:sldId id="399" r:id="rId114"/>
    <p:sldId id="400" r:id="rId115"/>
    <p:sldId id="401" r:id="rId116"/>
    <p:sldId id="402" r:id="rId117"/>
    <p:sldId id="403" r:id="rId118"/>
    <p:sldId id="408" r:id="rId119"/>
    <p:sldId id="409" r:id="rId120"/>
    <p:sldId id="404"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A70A7E-3740-4F2A-B6F9-08FF66D8970E}" v="3" dt="2022-10-21T17:07:45.72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73342" autoAdjust="0"/>
  </p:normalViewPr>
  <p:slideViewPr>
    <p:cSldViewPr>
      <p:cViewPr varScale="1">
        <p:scale>
          <a:sx n="38" d="100"/>
          <a:sy n="38" d="100"/>
        </p:scale>
        <p:origin x="1747" y="43"/>
      </p:cViewPr>
      <p:guideLst>
        <p:guide orient="horz" pos="2160"/>
        <p:guide pos="2880"/>
      </p:guideLst>
    </p:cSldViewPr>
  </p:slideViewPr>
  <p:outlineViewPr>
    <p:cViewPr>
      <p:scale>
        <a:sx n="33" d="100"/>
        <a:sy n="33" d="100"/>
      </p:scale>
      <p:origin x="0" y="14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Salazar" userId="b42227e5266220d9" providerId="LiveId" clId="{9BA70A7E-3740-4F2A-B6F9-08FF66D8970E}"/>
    <pc:docChg chg="undo custSel modSld">
      <pc:chgData name="Nahuel Salazar" userId="b42227e5266220d9" providerId="LiveId" clId="{9BA70A7E-3740-4F2A-B6F9-08FF66D8970E}" dt="2022-10-21T17:06:36.325" v="206" actId="1076"/>
      <pc:docMkLst>
        <pc:docMk/>
      </pc:docMkLst>
      <pc:sldChg chg="addSp delSp modSp mod setBg">
        <pc:chgData name="Nahuel Salazar" userId="b42227e5266220d9" providerId="LiveId" clId="{9BA70A7E-3740-4F2A-B6F9-08FF66D8970E}" dt="2022-10-21T13:59:38.476" v="61" actId="26606"/>
        <pc:sldMkLst>
          <pc:docMk/>
          <pc:sldMk cId="4250523365" sldId="258"/>
        </pc:sldMkLst>
        <pc:spChg chg="mod">
          <ac:chgData name="Nahuel Salazar" userId="b42227e5266220d9" providerId="LiveId" clId="{9BA70A7E-3740-4F2A-B6F9-08FF66D8970E}" dt="2022-10-21T13:59:38.476" v="61" actId="26606"/>
          <ac:spMkLst>
            <pc:docMk/>
            <pc:sldMk cId="4250523365" sldId="258"/>
            <ac:spMk id="4" creationId="{00000000-0000-0000-0000-000000000000}"/>
          </ac:spMkLst>
        </pc:spChg>
        <pc:spChg chg="mod">
          <ac:chgData name="Nahuel Salazar" userId="b42227e5266220d9" providerId="LiveId" clId="{9BA70A7E-3740-4F2A-B6F9-08FF66D8970E}" dt="2022-10-21T13:59:38.476" v="61" actId="26606"/>
          <ac:spMkLst>
            <pc:docMk/>
            <pc:sldMk cId="4250523365" sldId="258"/>
            <ac:spMk id="5" creationId="{00000000-0000-0000-0000-000000000000}"/>
          </ac:spMkLst>
        </pc:spChg>
        <pc:spChg chg="add del">
          <ac:chgData name="Nahuel Salazar" userId="b42227e5266220d9" providerId="LiveId" clId="{9BA70A7E-3740-4F2A-B6F9-08FF66D8970E}" dt="2022-10-21T13:59:38.445" v="60" actId="26606"/>
          <ac:spMkLst>
            <pc:docMk/>
            <pc:sldMk cId="4250523365" sldId="258"/>
            <ac:spMk id="10" creationId="{7A070EAD-1DCD-4F3D-BA84-799B891A0E19}"/>
          </ac:spMkLst>
        </pc:spChg>
        <pc:spChg chg="add">
          <ac:chgData name="Nahuel Salazar" userId="b42227e5266220d9" providerId="LiveId" clId="{9BA70A7E-3740-4F2A-B6F9-08FF66D8970E}" dt="2022-10-21T13:59:38.476" v="61" actId="26606"/>
          <ac:spMkLst>
            <pc:docMk/>
            <pc:sldMk cId="4250523365" sldId="258"/>
            <ac:spMk id="68" creationId="{61C6D790-69F0-40CA-813A-84D724D1C6D2}"/>
          </ac:spMkLst>
        </pc:spChg>
        <pc:spChg chg="add">
          <ac:chgData name="Nahuel Salazar" userId="b42227e5266220d9" providerId="LiveId" clId="{9BA70A7E-3740-4F2A-B6F9-08FF66D8970E}" dt="2022-10-21T13:59:38.476" v="61" actId="26606"/>
          <ac:spMkLst>
            <pc:docMk/>
            <pc:sldMk cId="4250523365" sldId="258"/>
            <ac:spMk id="69" creationId="{F5A78137-DBB7-4A93-98AC-5606814E2DC5}"/>
          </ac:spMkLst>
        </pc:spChg>
        <pc:grpChg chg="add del">
          <ac:chgData name="Nahuel Salazar" userId="b42227e5266220d9" providerId="LiveId" clId="{9BA70A7E-3740-4F2A-B6F9-08FF66D8970E}" dt="2022-10-21T13:59:38.445" v="60" actId="26606"/>
          <ac:grpSpMkLst>
            <pc:docMk/>
            <pc:sldMk cId="4250523365" sldId="258"/>
            <ac:grpSpMk id="12" creationId="{DE471E13-6104-4637-8A8F-B545529B1D11}"/>
          </ac:grpSpMkLst>
        </pc:grpChg>
      </pc:sldChg>
      <pc:sldChg chg="modSp mod">
        <pc:chgData name="Nahuel Salazar" userId="b42227e5266220d9" providerId="LiveId" clId="{9BA70A7E-3740-4F2A-B6F9-08FF66D8970E}" dt="2022-10-21T13:58:25.545" v="58" actId="1076"/>
        <pc:sldMkLst>
          <pc:docMk/>
          <pc:sldMk cId="27587217" sldId="291"/>
        </pc:sldMkLst>
        <pc:spChg chg="mod">
          <ac:chgData name="Nahuel Salazar" userId="b42227e5266220d9" providerId="LiveId" clId="{9BA70A7E-3740-4F2A-B6F9-08FF66D8970E}" dt="2022-10-21T13:58:25.545" v="58" actId="1076"/>
          <ac:spMkLst>
            <pc:docMk/>
            <pc:sldMk cId="27587217" sldId="291"/>
            <ac:spMk id="5" creationId="{00000000-0000-0000-0000-000000000000}"/>
          </ac:spMkLst>
        </pc:spChg>
      </pc:sldChg>
      <pc:sldChg chg="modSp mod">
        <pc:chgData name="Nahuel Salazar" userId="b42227e5266220d9" providerId="LiveId" clId="{9BA70A7E-3740-4F2A-B6F9-08FF66D8970E}" dt="2022-10-21T17:06:36.325" v="206" actId="1076"/>
        <pc:sldMkLst>
          <pc:docMk/>
          <pc:sldMk cId="3871216075" sldId="293"/>
        </pc:sldMkLst>
        <pc:spChg chg="mod">
          <ac:chgData name="Nahuel Salazar" userId="b42227e5266220d9" providerId="LiveId" clId="{9BA70A7E-3740-4F2A-B6F9-08FF66D8970E}" dt="2022-10-21T17:06:36.325" v="206" actId="1076"/>
          <ac:spMkLst>
            <pc:docMk/>
            <pc:sldMk cId="3871216075" sldId="293"/>
            <ac:spMk id="2" creationId="{00000000-0000-0000-0000-000000000000}"/>
          </ac:spMkLst>
        </pc:spChg>
        <pc:spChg chg="mod">
          <ac:chgData name="Nahuel Salazar" userId="b42227e5266220d9" providerId="LiveId" clId="{9BA70A7E-3740-4F2A-B6F9-08FF66D8970E}" dt="2022-10-21T13:58:16.210" v="57" actId="1076"/>
          <ac:spMkLst>
            <pc:docMk/>
            <pc:sldMk cId="3871216075" sldId="293"/>
            <ac:spMk id="5" creationId="{00000000-0000-0000-0000-000000000000}"/>
          </ac:spMkLst>
        </pc:spChg>
        <pc:spChg chg="mod">
          <ac:chgData name="Nahuel Salazar" userId="b42227e5266220d9" providerId="LiveId" clId="{9BA70A7E-3740-4F2A-B6F9-08FF66D8970E}" dt="2022-10-21T17:06:36.325" v="206" actId="1076"/>
          <ac:spMkLst>
            <pc:docMk/>
            <pc:sldMk cId="3871216075" sldId="293"/>
            <ac:spMk id="6" creationId="{00000000-0000-0000-0000-000000000000}"/>
          </ac:spMkLst>
        </pc:spChg>
        <pc:spChg chg="mod">
          <ac:chgData name="Nahuel Salazar" userId="b42227e5266220d9" providerId="LiveId" clId="{9BA70A7E-3740-4F2A-B6F9-08FF66D8970E}" dt="2022-10-21T17:06:36.325" v="206" actId="1076"/>
          <ac:spMkLst>
            <pc:docMk/>
            <pc:sldMk cId="3871216075" sldId="293"/>
            <ac:spMk id="7" creationId="{00000000-0000-0000-0000-000000000000}"/>
          </ac:spMkLst>
        </pc:spChg>
        <pc:spChg chg="mod">
          <ac:chgData name="Nahuel Salazar" userId="b42227e5266220d9" providerId="LiveId" clId="{9BA70A7E-3740-4F2A-B6F9-08FF66D8970E}" dt="2022-10-21T17:06:36.325" v="206" actId="1076"/>
          <ac:spMkLst>
            <pc:docMk/>
            <pc:sldMk cId="3871216075" sldId="293"/>
            <ac:spMk id="9" creationId="{00000000-0000-0000-0000-000000000000}"/>
          </ac:spMkLst>
        </pc:spChg>
        <pc:cxnChg chg="mod">
          <ac:chgData name="Nahuel Salazar" userId="b42227e5266220d9" providerId="LiveId" clId="{9BA70A7E-3740-4F2A-B6F9-08FF66D8970E}" dt="2022-10-21T17:06:36.325" v="206" actId="1076"/>
          <ac:cxnSpMkLst>
            <pc:docMk/>
            <pc:sldMk cId="3871216075" sldId="293"/>
            <ac:cxnSpMk id="4" creationId="{00000000-0000-0000-0000-000000000000}"/>
          </ac:cxnSpMkLst>
        </pc:cxnChg>
        <pc:cxnChg chg="mod">
          <ac:chgData name="Nahuel Salazar" userId="b42227e5266220d9" providerId="LiveId" clId="{9BA70A7E-3740-4F2A-B6F9-08FF66D8970E}" dt="2022-10-21T17:06:36.325" v="206" actId="1076"/>
          <ac:cxnSpMkLst>
            <pc:docMk/>
            <pc:sldMk cId="3871216075" sldId="293"/>
            <ac:cxnSpMk id="10" creationId="{00000000-0000-0000-0000-000000000000}"/>
          </ac:cxnSpMkLst>
        </pc:cxnChg>
        <pc:cxnChg chg="mod">
          <ac:chgData name="Nahuel Salazar" userId="b42227e5266220d9" providerId="LiveId" clId="{9BA70A7E-3740-4F2A-B6F9-08FF66D8970E}" dt="2022-10-21T17:06:36.325" v="206" actId="1076"/>
          <ac:cxnSpMkLst>
            <pc:docMk/>
            <pc:sldMk cId="3871216075" sldId="293"/>
            <ac:cxnSpMk id="13" creationId="{00000000-0000-0000-0000-000000000000}"/>
          </ac:cxnSpMkLst>
        </pc:cxnChg>
      </pc:sldChg>
      <pc:sldChg chg="modSp mod">
        <pc:chgData name="Nahuel Salazar" userId="b42227e5266220d9" providerId="LiveId" clId="{9BA70A7E-3740-4F2A-B6F9-08FF66D8970E}" dt="2022-10-21T14:01:26.875" v="64" actId="1076"/>
        <pc:sldMkLst>
          <pc:docMk/>
          <pc:sldMk cId="1393850728" sldId="294"/>
        </pc:sldMkLst>
        <pc:spChg chg="mod">
          <ac:chgData name="Nahuel Salazar" userId="b42227e5266220d9" providerId="LiveId" clId="{9BA70A7E-3740-4F2A-B6F9-08FF66D8970E}" dt="2022-10-21T14:01:26.875" v="64" actId="1076"/>
          <ac:spMkLst>
            <pc:docMk/>
            <pc:sldMk cId="1393850728" sldId="294"/>
            <ac:spMk id="5" creationId="{00000000-0000-0000-0000-000000000000}"/>
          </ac:spMkLst>
        </pc:spChg>
      </pc:sldChg>
      <pc:sldChg chg="modSp mod">
        <pc:chgData name="Nahuel Salazar" userId="b42227e5266220d9" providerId="LiveId" clId="{9BA70A7E-3740-4F2A-B6F9-08FF66D8970E}" dt="2022-10-21T13:56:37.016" v="3" actId="27636"/>
        <pc:sldMkLst>
          <pc:docMk/>
          <pc:sldMk cId="1949176263" sldId="297"/>
        </pc:sldMkLst>
        <pc:spChg chg="mod">
          <ac:chgData name="Nahuel Salazar" userId="b42227e5266220d9" providerId="LiveId" clId="{9BA70A7E-3740-4F2A-B6F9-08FF66D8970E}" dt="2022-10-21T13:56:37.016" v="3" actId="27636"/>
          <ac:spMkLst>
            <pc:docMk/>
            <pc:sldMk cId="1949176263" sldId="297"/>
            <ac:spMk id="5" creationId="{00000000-0000-0000-0000-000000000000}"/>
          </ac:spMkLst>
        </pc:spChg>
      </pc:sldChg>
      <pc:sldChg chg="modSp mod">
        <pc:chgData name="Nahuel Salazar" userId="b42227e5266220d9" providerId="LiveId" clId="{9BA70A7E-3740-4F2A-B6F9-08FF66D8970E}" dt="2022-10-21T13:56:37.078" v="5" actId="27636"/>
        <pc:sldMkLst>
          <pc:docMk/>
          <pc:sldMk cId="3882598649" sldId="298"/>
        </pc:sldMkLst>
        <pc:spChg chg="mod">
          <ac:chgData name="Nahuel Salazar" userId="b42227e5266220d9" providerId="LiveId" clId="{9BA70A7E-3740-4F2A-B6F9-08FF66D8970E}" dt="2022-10-21T13:56:37.078" v="5" actId="27636"/>
          <ac:spMkLst>
            <pc:docMk/>
            <pc:sldMk cId="3882598649" sldId="298"/>
            <ac:spMk id="5" creationId="{00000000-0000-0000-0000-000000000000}"/>
          </ac:spMkLst>
        </pc:spChg>
      </pc:sldChg>
      <pc:sldChg chg="modSp mod">
        <pc:chgData name="Nahuel Salazar" userId="b42227e5266220d9" providerId="LiveId" clId="{9BA70A7E-3740-4F2A-B6F9-08FF66D8970E}" dt="2022-10-21T13:56:37.063" v="4" actId="27636"/>
        <pc:sldMkLst>
          <pc:docMk/>
          <pc:sldMk cId="2209687392" sldId="299"/>
        </pc:sldMkLst>
        <pc:spChg chg="mod">
          <ac:chgData name="Nahuel Salazar" userId="b42227e5266220d9" providerId="LiveId" clId="{9BA70A7E-3740-4F2A-B6F9-08FF66D8970E}" dt="2022-10-21T13:56:37.063" v="4" actId="27636"/>
          <ac:spMkLst>
            <pc:docMk/>
            <pc:sldMk cId="2209687392" sldId="299"/>
            <ac:spMk id="5" creationId="{00000000-0000-0000-0000-000000000000}"/>
          </ac:spMkLst>
        </pc:spChg>
      </pc:sldChg>
      <pc:sldChg chg="modSp mod">
        <pc:chgData name="Nahuel Salazar" userId="b42227e5266220d9" providerId="LiveId" clId="{9BA70A7E-3740-4F2A-B6F9-08FF66D8970E}" dt="2022-10-21T13:56:37.125" v="6" actId="27636"/>
        <pc:sldMkLst>
          <pc:docMk/>
          <pc:sldMk cId="1766346096" sldId="302"/>
        </pc:sldMkLst>
        <pc:spChg chg="mod">
          <ac:chgData name="Nahuel Salazar" userId="b42227e5266220d9" providerId="LiveId" clId="{9BA70A7E-3740-4F2A-B6F9-08FF66D8970E}" dt="2022-10-21T13:56:37.125" v="6" actId="27636"/>
          <ac:spMkLst>
            <pc:docMk/>
            <pc:sldMk cId="1766346096" sldId="302"/>
            <ac:spMk id="56" creationId="{00000000-0000-0000-0000-000000000000}"/>
          </ac:spMkLst>
        </pc:spChg>
      </pc:sldChg>
      <pc:sldChg chg="modNotesTx">
        <pc:chgData name="Nahuel Salazar" userId="b42227e5266220d9" providerId="LiveId" clId="{9BA70A7E-3740-4F2A-B6F9-08FF66D8970E}" dt="2022-10-21T15:18:44.945" v="65" actId="20577"/>
        <pc:sldMkLst>
          <pc:docMk/>
          <pc:sldMk cId="1621186654" sldId="303"/>
        </pc:sldMkLst>
      </pc:sldChg>
      <pc:sldChg chg="modSp mod">
        <pc:chgData name="Nahuel Salazar" userId="b42227e5266220d9" providerId="LiveId" clId="{9BA70A7E-3740-4F2A-B6F9-08FF66D8970E}" dt="2022-10-21T15:21:31.420" v="69" actId="1076"/>
        <pc:sldMkLst>
          <pc:docMk/>
          <pc:sldMk cId="2382898034" sldId="304"/>
        </pc:sldMkLst>
        <pc:spChg chg="mod">
          <ac:chgData name="Nahuel Salazar" userId="b42227e5266220d9" providerId="LiveId" clId="{9BA70A7E-3740-4F2A-B6F9-08FF66D8970E}" dt="2022-10-21T15:21:31.420" v="69" actId="1076"/>
          <ac:spMkLst>
            <pc:docMk/>
            <pc:sldMk cId="2382898034" sldId="304"/>
            <ac:spMk id="56" creationId="{00000000-0000-0000-0000-000000000000}"/>
          </ac:spMkLst>
        </pc:spChg>
      </pc:sldChg>
      <pc:sldChg chg="modSp mod modShow">
        <pc:chgData name="Nahuel Salazar" userId="b42227e5266220d9" providerId="LiveId" clId="{9BA70A7E-3740-4F2A-B6F9-08FF66D8970E}" dt="2022-10-21T15:23:03.345" v="72" actId="729"/>
        <pc:sldMkLst>
          <pc:docMk/>
          <pc:sldMk cId="3189312495" sldId="306"/>
        </pc:sldMkLst>
        <pc:spChg chg="mod">
          <ac:chgData name="Nahuel Salazar" userId="b42227e5266220d9" providerId="LiveId" clId="{9BA70A7E-3740-4F2A-B6F9-08FF66D8970E}" dt="2022-10-21T15:21:54.772" v="70" actId="1076"/>
          <ac:spMkLst>
            <pc:docMk/>
            <pc:sldMk cId="3189312495" sldId="306"/>
            <ac:spMk id="56" creationId="{00000000-0000-0000-0000-000000000000}"/>
          </ac:spMkLst>
        </pc:spChg>
      </pc:sldChg>
      <pc:sldChg chg="modSp mod">
        <pc:chgData name="Nahuel Salazar" userId="b42227e5266220d9" providerId="LiveId" clId="{9BA70A7E-3740-4F2A-B6F9-08FF66D8970E}" dt="2022-10-21T15:22:52.561" v="71" actId="1076"/>
        <pc:sldMkLst>
          <pc:docMk/>
          <pc:sldMk cId="1856334346" sldId="307"/>
        </pc:sldMkLst>
        <pc:spChg chg="mod">
          <ac:chgData name="Nahuel Salazar" userId="b42227e5266220d9" providerId="LiveId" clId="{9BA70A7E-3740-4F2A-B6F9-08FF66D8970E}" dt="2022-10-21T15:22:52.561" v="71" actId="1076"/>
          <ac:spMkLst>
            <pc:docMk/>
            <pc:sldMk cId="1856334346" sldId="307"/>
            <ac:spMk id="56" creationId="{00000000-0000-0000-0000-000000000000}"/>
          </ac:spMkLst>
        </pc:spChg>
      </pc:sldChg>
      <pc:sldChg chg="modSp mod">
        <pc:chgData name="Nahuel Salazar" userId="b42227e5266220d9" providerId="LiveId" clId="{9BA70A7E-3740-4F2A-B6F9-08FF66D8970E}" dt="2022-10-21T15:23:45.308" v="73" actId="1076"/>
        <pc:sldMkLst>
          <pc:docMk/>
          <pc:sldMk cId="688186161" sldId="308"/>
        </pc:sldMkLst>
        <pc:spChg chg="mod">
          <ac:chgData name="Nahuel Salazar" userId="b42227e5266220d9" providerId="LiveId" clId="{9BA70A7E-3740-4F2A-B6F9-08FF66D8970E}" dt="2022-10-21T15:23:45.308" v="73" actId="1076"/>
          <ac:spMkLst>
            <pc:docMk/>
            <pc:sldMk cId="688186161" sldId="308"/>
            <ac:spMk id="56" creationId="{00000000-0000-0000-0000-000000000000}"/>
          </ac:spMkLst>
        </pc:spChg>
      </pc:sldChg>
      <pc:sldChg chg="modSp mod">
        <pc:chgData name="Nahuel Salazar" userId="b42227e5266220d9" providerId="LiveId" clId="{9BA70A7E-3740-4F2A-B6F9-08FF66D8970E}" dt="2022-10-21T15:26:48.255" v="74" actId="1076"/>
        <pc:sldMkLst>
          <pc:docMk/>
          <pc:sldMk cId="104219740" sldId="309"/>
        </pc:sldMkLst>
        <pc:spChg chg="mod">
          <ac:chgData name="Nahuel Salazar" userId="b42227e5266220d9" providerId="LiveId" clId="{9BA70A7E-3740-4F2A-B6F9-08FF66D8970E}" dt="2022-10-21T15:26:48.255" v="74" actId="1076"/>
          <ac:spMkLst>
            <pc:docMk/>
            <pc:sldMk cId="104219740" sldId="309"/>
            <ac:spMk id="56" creationId="{00000000-0000-0000-0000-000000000000}"/>
          </ac:spMkLst>
        </pc:spChg>
      </pc:sldChg>
      <pc:sldChg chg="modSp mod">
        <pc:chgData name="Nahuel Salazar" userId="b42227e5266220d9" providerId="LiveId" clId="{9BA70A7E-3740-4F2A-B6F9-08FF66D8970E}" dt="2022-10-21T15:27:00.797" v="76" actId="1076"/>
        <pc:sldMkLst>
          <pc:docMk/>
          <pc:sldMk cId="3757023755" sldId="310"/>
        </pc:sldMkLst>
        <pc:spChg chg="mod">
          <ac:chgData name="Nahuel Salazar" userId="b42227e5266220d9" providerId="LiveId" clId="{9BA70A7E-3740-4F2A-B6F9-08FF66D8970E}" dt="2022-10-21T15:27:00.797" v="76" actId="1076"/>
          <ac:spMkLst>
            <pc:docMk/>
            <pc:sldMk cId="3757023755" sldId="310"/>
            <ac:spMk id="4" creationId="{00000000-0000-0000-0000-000000000000}"/>
          </ac:spMkLst>
        </pc:spChg>
        <pc:spChg chg="mod">
          <ac:chgData name="Nahuel Salazar" userId="b42227e5266220d9" providerId="LiveId" clId="{9BA70A7E-3740-4F2A-B6F9-08FF66D8970E}" dt="2022-10-21T15:26:58.192" v="75" actId="1076"/>
          <ac:spMkLst>
            <pc:docMk/>
            <pc:sldMk cId="3757023755" sldId="310"/>
            <ac:spMk id="56" creationId="{00000000-0000-0000-0000-000000000000}"/>
          </ac:spMkLst>
        </pc:spChg>
      </pc:sldChg>
      <pc:sldChg chg="modSp mod">
        <pc:chgData name="Nahuel Salazar" userId="b42227e5266220d9" providerId="LiveId" clId="{9BA70A7E-3740-4F2A-B6F9-08FF66D8970E}" dt="2022-10-21T15:27:49.001" v="77" actId="1076"/>
        <pc:sldMkLst>
          <pc:docMk/>
          <pc:sldMk cId="2488594103" sldId="311"/>
        </pc:sldMkLst>
        <pc:spChg chg="mod">
          <ac:chgData name="Nahuel Salazar" userId="b42227e5266220d9" providerId="LiveId" clId="{9BA70A7E-3740-4F2A-B6F9-08FF66D8970E}" dt="2022-10-21T15:27:49.001" v="77" actId="1076"/>
          <ac:spMkLst>
            <pc:docMk/>
            <pc:sldMk cId="2488594103" sldId="311"/>
            <ac:spMk id="56" creationId="{00000000-0000-0000-0000-000000000000}"/>
          </ac:spMkLst>
        </pc:spChg>
      </pc:sldChg>
      <pc:sldChg chg="modSp mod">
        <pc:chgData name="Nahuel Salazar" userId="b42227e5266220d9" providerId="LiveId" clId="{9BA70A7E-3740-4F2A-B6F9-08FF66D8970E}" dt="2022-10-21T15:28:24.059" v="78" actId="1076"/>
        <pc:sldMkLst>
          <pc:docMk/>
          <pc:sldMk cId="3235843845" sldId="312"/>
        </pc:sldMkLst>
        <pc:spChg chg="mod">
          <ac:chgData name="Nahuel Salazar" userId="b42227e5266220d9" providerId="LiveId" clId="{9BA70A7E-3740-4F2A-B6F9-08FF66D8970E}" dt="2022-10-21T15:28:24.059" v="78" actId="1076"/>
          <ac:spMkLst>
            <pc:docMk/>
            <pc:sldMk cId="3235843845" sldId="312"/>
            <ac:spMk id="56" creationId="{00000000-0000-0000-0000-000000000000}"/>
          </ac:spMkLst>
        </pc:spChg>
      </pc:sldChg>
      <pc:sldChg chg="modSp mod">
        <pc:chgData name="Nahuel Salazar" userId="b42227e5266220d9" providerId="LiveId" clId="{9BA70A7E-3740-4F2A-B6F9-08FF66D8970E}" dt="2022-10-21T15:28:35.953" v="79" actId="1076"/>
        <pc:sldMkLst>
          <pc:docMk/>
          <pc:sldMk cId="1859895897" sldId="313"/>
        </pc:sldMkLst>
        <pc:spChg chg="mod">
          <ac:chgData name="Nahuel Salazar" userId="b42227e5266220d9" providerId="LiveId" clId="{9BA70A7E-3740-4F2A-B6F9-08FF66D8970E}" dt="2022-10-21T15:28:35.953" v="79" actId="1076"/>
          <ac:spMkLst>
            <pc:docMk/>
            <pc:sldMk cId="1859895897" sldId="313"/>
            <ac:spMk id="56" creationId="{00000000-0000-0000-0000-000000000000}"/>
          </ac:spMkLst>
        </pc:spChg>
      </pc:sldChg>
      <pc:sldChg chg="modSp mod">
        <pc:chgData name="Nahuel Salazar" userId="b42227e5266220d9" providerId="LiveId" clId="{9BA70A7E-3740-4F2A-B6F9-08FF66D8970E}" dt="2022-10-21T15:28:44.936" v="82" actId="1076"/>
        <pc:sldMkLst>
          <pc:docMk/>
          <pc:sldMk cId="354108262" sldId="314"/>
        </pc:sldMkLst>
        <pc:spChg chg="mod">
          <ac:chgData name="Nahuel Salazar" userId="b42227e5266220d9" providerId="LiveId" clId="{9BA70A7E-3740-4F2A-B6F9-08FF66D8970E}" dt="2022-10-21T15:28:41.892" v="81" actId="1076"/>
          <ac:spMkLst>
            <pc:docMk/>
            <pc:sldMk cId="354108262" sldId="314"/>
            <ac:spMk id="4" creationId="{00000000-0000-0000-0000-000000000000}"/>
          </ac:spMkLst>
        </pc:spChg>
        <pc:spChg chg="mod">
          <ac:chgData name="Nahuel Salazar" userId="b42227e5266220d9" providerId="LiveId" clId="{9BA70A7E-3740-4F2A-B6F9-08FF66D8970E}" dt="2022-10-21T15:28:44.936" v="82" actId="1076"/>
          <ac:spMkLst>
            <pc:docMk/>
            <pc:sldMk cId="354108262" sldId="314"/>
            <ac:spMk id="56" creationId="{00000000-0000-0000-0000-000000000000}"/>
          </ac:spMkLst>
        </pc:spChg>
      </pc:sldChg>
      <pc:sldChg chg="modSp mod">
        <pc:chgData name="Nahuel Salazar" userId="b42227e5266220d9" providerId="LiveId" clId="{9BA70A7E-3740-4F2A-B6F9-08FF66D8970E}" dt="2022-10-21T15:29:51.622" v="84" actId="1076"/>
        <pc:sldMkLst>
          <pc:docMk/>
          <pc:sldMk cId="275725027" sldId="315"/>
        </pc:sldMkLst>
        <pc:spChg chg="mod">
          <ac:chgData name="Nahuel Salazar" userId="b42227e5266220d9" providerId="LiveId" clId="{9BA70A7E-3740-4F2A-B6F9-08FF66D8970E}" dt="2022-10-21T15:29:51.622" v="84" actId="1076"/>
          <ac:spMkLst>
            <pc:docMk/>
            <pc:sldMk cId="275725027" sldId="315"/>
            <ac:spMk id="56" creationId="{00000000-0000-0000-0000-000000000000}"/>
          </ac:spMkLst>
        </pc:spChg>
      </pc:sldChg>
      <pc:sldChg chg="modSp mod">
        <pc:chgData name="Nahuel Salazar" userId="b42227e5266220d9" providerId="LiveId" clId="{9BA70A7E-3740-4F2A-B6F9-08FF66D8970E}" dt="2022-10-21T15:30:59.696" v="87" actId="1076"/>
        <pc:sldMkLst>
          <pc:docMk/>
          <pc:sldMk cId="558344674" sldId="317"/>
        </pc:sldMkLst>
        <pc:spChg chg="mod">
          <ac:chgData name="Nahuel Salazar" userId="b42227e5266220d9" providerId="LiveId" clId="{9BA70A7E-3740-4F2A-B6F9-08FF66D8970E}" dt="2022-10-21T15:30:56.300" v="86" actId="1076"/>
          <ac:spMkLst>
            <pc:docMk/>
            <pc:sldMk cId="558344674" sldId="317"/>
            <ac:spMk id="56" creationId="{00000000-0000-0000-0000-000000000000}"/>
          </ac:spMkLst>
        </pc:spChg>
        <pc:picChg chg="mod">
          <ac:chgData name="Nahuel Salazar" userId="b42227e5266220d9" providerId="LiveId" clId="{9BA70A7E-3740-4F2A-B6F9-08FF66D8970E}" dt="2022-10-21T15:30:59.696" v="87" actId="1076"/>
          <ac:picMkLst>
            <pc:docMk/>
            <pc:sldMk cId="558344674" sldId="317"/>
            <ac:picMk id="2" creationId="{00000000-0000-0000-0000-000000000000}"/>
          </ac:picMkLst>
        </pc:picChg>
      </pc:sldChg>
      <pc:sldChg chg="modSp mod">
        <pc:chgData name="Nahuel Salazar" userId="b42227e5266220d9" providerId="LiveId" clId="{9BA70A7E-3740-4F2A-B6F9-08FF66D8970E}" dt="2022-10-21T15:31:36.139" v="88" actId="1076"/>
        <pc:sldMkLst>
          <pc:docMk/>
          <pc:sldMk cId="4204603861" sldId="318"/>
        </pc:sldMkLst>
        <pc:spChg chg="mod">
          <ac:chgData name="Nahuel Salazar" userId="b42227e5266220d9" providerId="LiveId" clId="{9BA70A7E-3740-4F2A-B6F9-08FF66D8970E}" dt="2022-10-21T15:31:36.139" v="88" actId="1076"/>
          <ac:spMkLst>
            <pc:docMk/>
            <pc:sldMk cId="4204603861" sldId="318"/>
            <ac:spMk id="56" creationId="{00000000-0000-0000-0000-000000000000}"/>
          </ac:spMkLst>
        </pc:spChg>
      </pc:sldChg>
      <pc:sldChg chg="modSp mod">
        <pc:chgData name="Nahuel Salazar" userId="b42227e5266220d9" providerId="LiveId" clId="{9BA70A7E-3740-4F2A-B6F9-08FF66D8970E}" dt="2022-10-21T15:31:44.115" v="89" actId="1076"/>
        <pc:sldMkLst>
          <pc:docMk/>
          <pc:sldMk cId="2030035789" sldId="319"/>
        </pc:sldMkLst>
        <pc:spChg chg="mod">
          <ac:chgData name="Nahuel Salazar" userId="b42227e5266220d9" providerId="LiveId" clId="{9BA70A7E-3740-4F2A-B6F9-08FF66D8970E}" dt="2022-10-21T15:31:44.115" v="89" actId="1076"/>
          <ac:spMkLst>
            <pc:docMk/>
            <pc:sldMk cId="2030035789" sldId="319"/>
            <ac:spMk id="56" creationId="{00000000-0000-0000-0000-000000000000}"/>
          </ac:spMkLst>
        </pc:spChg>
      </pc:sldChg>
      <pc:sldChg chg="modSp mod">
        <pc:chgData name="Nahuel Salazar" userId="b42227e5266220d9" providerId="LiveId" clId="{9BA70A7E-3740-4F2A-B6F9-08FF66D8970E}" dt="2022-10-21T15:31:49.119" v="90" actId="1076"/>
        <pc:sldMkLst>
          <pc:docMk/>
          <pc:sldMk cId="1048675343" sldId="320"/>
        </pc:sldMkLst>
        <pc:spChg chg="mod">
          <ac:chgData name="Nahuel Salazar" userId="b42227e5266220d9" providerId="LiveId" clId="{9BA70A7E-3740-4F2A-B6F9-08FF66D8970E}" dt="2022-10-21T15:31:49.119" v="90" actId="1076"/>
          <ac:spMkLst>
            <pc:docMk/>
            <pc:sldMk cId="1048675343" sldId="320"/>
            <ac:spMk id="56" creationId="{00000000-0000-0000-0000-000000000000}"/>
          </ac:spMkLst>
        </pc:spChg>
      </pc:sldChg>
      <pc:sldChg chg="modSp mod">
        <pc:chgData name="Nahuel Salazar" userId="b42227e5266220d9" providerId="LiveId" clId="{9BA70A7E-3740-4F2A-B6F9-08FF66D8970E}" dt="2022-10-21T15:32:41.584" v="92" actId="1076"/>
        <pc:sldMkLst>
          <pc:docMk/>
          <pc:sldMk cId="3116569466" sldId="321"/>
        </pc:sldMkLst>
        <pc:spChg chg="mod">
          <ac:chgData name="Nahuel Salazar" userId="b42227e5266220d9" providerId="LiveId" clId="{9BA70A7E-3740-4F2A-B6F9-08FF66D8970E}" dt="2022-10-21T15:32:41.584" v="92" actId="1076"/>
          <ac:spMkLst>
            <pc:docMk/>
            <pc:sldMk cId="3116569466" sldId="321"/>
            <ac:spMk id="56" creationId="{00000000-0000-0000-0000-000000000000}"/>
          </ac:spMkLst>
        </pc:spChg>
      </pc:sldChg>
      <pc:sldChg chg="modSp mod">
        <pc:chgData name="Nahuel Salazar" userId="b42227e5266220d9" providerId="LiveId" clId="{9BA70A7E-3740-4F2A-B6F9-08FF66D8970E}" dt="2022-10-21T15:33:00.224" v="93" actId="1076"/>
        <pc:sldMkLst>
          <pc:docMk/>
          <pc:sldMk cId="1426941096" sldId="322"/>
        </pc:sldMkLst>
        <pc:spChg chg="mod">
          <ac:chgData name="Nahuel Salazar" userId="b42227e5266220d9" providerId="LiveId" clId="{9BA70A7E-3740-4F2A-B6F9-08FF66D8970E}" dt="2022-10-21T15:33:00.224" v="93" actId="1076"/>
          <ac:spMkLst>
            <pc:docMk/>
            <pc:sldMk cId="1426941096" sldId="322"/>
            <ac:spMk id="56" creationId="{00000000-0000-0000-0000-000000000000}"/>
          </ac:spMkLst>
        </pc:spChg>
      </pc:sldChg>
      <pc:sldChg chg="modSp mod">
        <pc:chgData name="Nahuel Salazar" userId="b42227e5266220d9" providerId="LiveId" clId="{9BA70A7E-3740-4F2A-B6F9-08FF66D8970E}" dt="2022-10-21T15:33:23.529" v="100" actId="1076"/>
        <pc:sldMkLst>
          <pc:docMk/>
          <pc:sldMk cId="1964786192" sldId="323"/>
        </pc:sldMkLst>
        <pc:spChg chg="mod">
          <ac:chgData name="Nahuel Salazar" userId="b42227e5266220d9" providerId="LiveId" clId="{9BA70A7E-3740-4F2A-B6F9-08FF66D8970E}" dt="2022-10-21T15:33:13.559" v="96" actId="1076"/>
          <ac:spMkLst>
            <pc:docMk/>
            <pc:sldMk cId="1964786192" sldId="323"/>
            <ac:spMk id="2" creationId="{00000000-0000-0000-0000-000000000000}"/>
          </ac:spMkLst>
        </pc:spChg>
        <pc:spChg chg="mod">
          <ac:chgData name="Nahuel Salazar" userId="b42227e5266220d9" providerId="LiveId" clId="{9BA70A7E-3740-4F2A-B6F9-08FF66D8970E}" dt="2022-10-21T15:33:18.851" v="99" actId="27636"/>
          <ac:spMkLst>
            <pc:docMk/>
            <pc:sldMk cId="1964786192" sldId="323"/>
            <ac:spMk id="56" creationId="{00000000-0000-0000-0000-000000000000}"/>
          </ac:spMkLst>
        </pc:spChg>
        <pc:grpChg chg="mod">
          <ac:chgData name="Nahuel Salazar" userId="b42227e5266220d9" providerId="LiveId" clId="{9BA70A7E-3740-4F2A-B6F9-08FF66D8970E}" dt="2022-10-21T15:33:23.529" v="100" actId="1076"/>
          <ac:grpSpMkLst>
            <pc:docMk/>
            <pc:sldMk cId="1964786192" sldId="323"/>
            <ac:grpSpMk id="5" creationId="{00000000-0000-0000-0000-000000000000}"/>
          </ac:grpSpMkLst>
        </pc:grpChg>
      </pc:sldChg>
      <pc:sldChg chg="modSp mod">
        <pc:chgData name="Nahuel Salazar" userId="b42227e5266220d9" providerId="LiveId" clId="{9BA70A7E-3740-4F2A-B6F9-08FF66D8970E}" dt="2022-10-21T13:56:37.455" v="17" actId="27636"/>
        <pc:sldMkLst>
          <pc:docMk/>
          <pc:sldMk cId="1382520150" sldId="325"/>
        </pc:sldMkLst>
        <pc:spChg chg="mod">
          <ac:chgData name="Nahuel Salazar" userId="b42227e5266220d9" providerId="LiveId" clId="{9BA70A7E-3740-4F2A-B6F9-08FF66D8970E}" dt="2022-10-21T13:56:37.455" v="17" actId="27636"/>
          <ac:spMkLst>
            <pc:docMk/>
            <pc:sldMk cId="1382520150" sldId="325"/>
            <ac:spMk id="56" creationId="{00000000-0000-0000-0000-000000000000}"/>
          </ac:spMkLst>
        </pc:spChg>
      </pc:sldChg>
      <pc:sldChg chg="modSp mod">
        <pc:chgData name="Nahuel Salazar" userId="b42227e5266220d9" providerId="LiveId" clId="{9BA70A7E-3740-4F2A-B6F9-08FF66D8970E}" dt="2022-10-21T13:56:37.486" v="18" actId="27636"/>
        <pc:sldMkLst>
          <pc:docMk/>
          <pc:sldMk cId="3464307257" sldId="327"/>
        </pc:sldMkLst>
        <pc:spChg chg="mod">
          <ac:chgData name="Nahuel Salazar" userId="b42227e5266220d9" providerId="LiveId" clId="{9BA70A7E-3740-4F2A-B6F9-08FF66D8970E}" dt="2022-10-21T13:56:37.486" v="18" actId="27636"/>
          <ac:spMkLst>
            <pc:docMk/>
            <pc:sldMk cId="3464307257" sldId="327"/>
            <ac:spMk id="56" creationId="{00000000-0000-0000-0000-000000000000}"/>
          </ac:spMkLst>
        </pc:spChg>
      </pc:sldChg>
      <pc:sldChg chg="modSp mod">
        <pc:chgData name="Nahuel Salazar" userId="b42227e5266220d9" providerId="LiveId" clId="{9BA70A7E-3740-4F2A-B6F9-08FF66D8970E}" dt="2022-10-21T15:33:56.399" v="105" actId="1076"/>
        <pc:sldMkLst>
          <pc:docMk/>
          <pc:sldMk cId="476700027" sldId="328"/>
        </pc:sldMkLst>
        <pc:spChg chg="mod">
          <ac:chgData name="Nahuel Salazar" userId="b42227e5266220d9" providerId="LiveId" clId="{9BA70A7E-3740-4F2A-B6F9-08FF66D8970E}" dt="2022-10-21T15:33:54.021" v="104" actId="1076"/>
          <ac:spMkLst>
            <pc:docMk/>
            <pc:sldMk cId="476700027" sldId="328"/>
            <ac:spMk id="4" creationId="{00000000-0000-0000-0000-000000000000}"/>
          </ac:spMkLst>
        </pc:spChg>
        <pc:spChg chg="mod">
          <ac:chgData name="Nahuel Salazar" userId="b42227e5266220d9" providerId="LiveId" clId="{9BA70A7E-3740-4F2A-B6F9-08FF66D8970E}" dt="2022-10-21T15:33:51.621" v="103" actId="1076"/>
          <ac:spMkLst>
            <pc:docMk/>
            <pc:sldMk cId="476700027" sldId="328"/>
            <ac:spMk id="8" creationId="{00000000-0000-0000-0000-000000000000}"/>
          </ac:spMkLst>
        </pc:spChg>
        <pc:spChg chg="mod">
          <ac:chgData name="Nahuel Salazar" userId="b42227e5266220d9" providerId="LiveId" clId="{9BA70A7E-3740-4F2A-B6F9-08FF66D8970E}" dt="2022-10-21T15:33:56.399" v="105" actId="1076"/>
          <ac:spMkLst>
            <pc:docMk/>
            <pc:sldMk cId="476700027" sldId="328"/>
            <ac:spMk id="56" creationId="{00000000-0000-0000-0000-000000000000}"/>
          </ac:spMkLst>
        </pc:spChg>
      </pc:sldChg>
      <pc:sldChg chg="modSp mod modShow">
        <pc:chgData name="Nahuel Salazar" userId="b42227e5266220d9" providerId="LiveId" clId="{9BA70A7E-3740-4F2A-B6F9-08FF66D8970E}" dt="2022-10-21T15:36:01.114" v="109" actId="729"/>
        <pc:sldMkLst>
          <pc:docMk/>
          <pc:sldMk cId="69516654" sldId="329"/>
        </pc:sldMkLst>
        <pc:spChg chg="mod">
          <ac:chgData name="Nahuel Salazar" userId="b42227e5266220d9" providerId="LiveId" clId="{9BA70A7E-3740-4F2A-B6F9-08FF66D8970E}" dt="2022-10-21T15:34:45.317" v="106" actId="1076"/>
          <ac:spMkLst>
            <pc:docMk/>
            <pc:sldMk cId="69516654" sldId="329"/>
            <ac:spMk id="56" creationId="{00000000-0000-0000-0000-000000000000}"/>
          </ac:spMkLst>
        </pc:spChg>
      </pc:sldChg>
      <pc:sldChg chg="modSp mod">
        <pc:chgData name="Nahuel Salazar" userId="b42227e5266220d9" providerId="LiveId" clId="{9BA70A7E-3740-4F2A-B6F9-08FF66D8970E}" dt="2022-10-21T15:42:15.141" v="113" actId="1076"/>
        <pc:sldMkLst>
          <pc:docMk/>
          <pc:sldMk cId="3224685030" sldId="330"/>
        </pc:sldMkLst>
        <pc:spChg chg="mod">
          <ac:chgData name="Nahuel Salazar" userId="b42227e5266220d9" providerId="LiveId" clId="{9BA70A7E-3740-4F2A-B6F9-08FF66D8970E}" dt="2022-10-21T15:42:05.656" v="112" actId="27636"/>
          <ac:spMkLst>
            <pc:docMk/>
            <pc:sldMk cId="3224685030" sldId="330"/>
            <ac:spMk id="56" creationId="{00000000-0000-0000-0000-000000000000}"/>
          </ac:spMkLst>
        </pc:spChg>
        <pc:graphicFrameChg chg="mod">
          <ac:chgData name="Nahuel Salazar" userId="b42227e5266220d9" providerId="LiveId" clId="{9BA70A7E-3740-4F2A-B6F9-08FF66D8970E}" dt="2022-10-21T15:42:15.141" v="113" actId="1076"/>
          <ac:graphicFrameMkLst>
            <pc:docMk/>
            <pc:sldMk cId="3224685030" sldId="330"/>
            <ac:graphicFrameMk id="2" creationId="{00000000-0000-0000-0000-000000000000}"/>
          </ac:graphicFrameMkLst>
        </pc:graphicFrameChg>
      </pc:sldChg>
      <pc:sldChg chg="modSp mod modShow">
        <pc:chgData name="Nahuel Salazar" userId="b42227e5266220d9" providerId="LiveId" clId="{9BA70A7E-3740-4F2A-B6F9-08FF66D8970E}" dt="2022-10-21T15:45:21.977" v="118" actId="729"/>
        <pc:sldMkLst>
          <pc:docMk/>
          <pc:sldMk cId="1008006275" sldId="331"/>
        </pc:sldMkLst>
        <pc:spChg chg="mod">
          <ac:chgData name="Nahuel Salazar" userId="b42227e5266220d9" providerId="LiveId" clId="{9BA70A7E-3740-4F2A-B6F9-08FF66D8970E}" dt="2022-10-21T15:41:47.792" v="110" actId="1076"/>
          <ac:spMkLst>
            <pc:docMk/>
            <pc:sldMk cId="1008006275" sldId="331"/>
            <ac:spMk id="56" creationId="{00000000-0000-0000-0000-000000000000}"/>
          </ac:spMkLst>
        </pc:spChg>
      </pc:sldChg>
      <pc:sldChg chg="modSp mod modShow modNotesTx">
        <pc:chgData name="Nahuel Salazar" userId="b42227e5266220d9" providerId="LiveId" clId="{9BA70A7E-3740-4F2A-B6F9-08FF66D8970E}" dt="2022-10-21T15:45:25.913" v="119" actId="729"/>
        <pc:sldMkLst>
          <pc:docMk/>
          <pc:sldMk cId="2492570351" sldId="332"/>
        </pc:sldMkLst>
        <pc:spChg chg="mod">
          <ac:chgData name="Nahuel Salazar" userId="b42227e5266220d9" providerId="LiveId" clId="{9BA70A7E-3740-4F2A-B6F9-08FF66D8970E}" dt="2022-10-21T15:42:27.560" v="114" actId="1076"/>
          <ac:spMkLst>
            <pc:docMk/>
            <pc:sldMk cId="2492570351" sldId="332"/>
            <ac:spMk id="56" creationId="{00000000-0000-0000-0000-000000000000}"/>
          </ac:spMkLst>
        </pc:spChg>
      </pc:sldChg>
      <pc:sldChg chg="modSp mod">
        <pc:chgData name="Nahuel Salazar" userId="b42227e5266220d9" providerId="LiveId" clId="{9BA70A7E-3740-4F2A-B6F9-08FF66D8970E}" dt="2022-10-21T15:44:18.230" v="117" actId="1076"/>
        <pc:sldMkLst>
          <pc:docMk/>
          <pc:sldMk cId="2153836159" sldId="334"/>
        </pc:sldMkLst>
        <pc:spChg chg="mod">
          <ac:chgData name="Nahuel Salazar" userId="b42227e5266220d9" providerId="LiveId" clId="{9BA70A7E-3740-4F2A-B6F9-08FF66D8970E}" dt="2022-10-21T15:44:18.230" v="117" actId="1076"/>
          <ac:spMkLst>
            <pc:docMk/>
            <pc:sldMk cId="2153836159" sldId="334"/>
            <ac:spMk id="56" creationId="{00000000-0000-0000-0000-000000000000}"/>
          </ac:spMkLst>
        </pc:spChg>
      </pc:sldChg>
      <pc:sldChg chg="modSp mod">
        <pc:chgData name="Nahuel Salazar" userId="b42227e5266220d9" providerId="LiveId" clId="{9BA70A7E-3740-4F2A-B6F9-08FF66D8970E}" dt="2022-10-21T15:45:49" v="120" actId="1076"/>
        <pc:sldMkLst>
          <pc:docMk/>
          <pc:sldMk cId="195328236" sldId="338"/>
        </pc:sldMkLst>
        <pc:spChg chg="mod">
          <ac:chgData name="Nahuel Salazar" userId="b42227e5266220d9" providerId="LiveId" clId="{9BA70A7E-3740-4F2A-B6F9-08FF66D8970E}" dt="2022-10-21T15:45:49" v="120" actId="1076"/>
          <ac:spMkLst>
            <pc:docMk/>
            <pc:sldMk cId="195328236" sldId="338"/>
            <ac:spMk id="56" creationId="{00000000-0000-0000-0000-000000000000}"/>
          </ac:spMkLst>
        </pc:spChg>
      </pc:sldChg>
      <pc:sldChg chg="modSp mod">
        <pc:chgData name="Nahuel Salazar" userId="b42227e5266220d9" providerId="LiveId" clId="{9BA70A7E-3740-4F2A-B6F9-08FF66D8970E}" dt="2022-10-21T15:45:52.878" v="121" actId="1076"/>
        <pc:sldMkLst>
          <pc:docMk/>
          <pc:sldMk cId="2457713783" sldId="339"/>
        </pc:sldMkLst>
        <pc:spChg chg="mod">
          <ac:chgData name="Nahuel Salazar" userId="b42227e5266220d9" providerId="LiveId" clId="{9BA70A7E-3740-4F2A-B6F9-08FF66D8970E}" dt="2022-10-21T15:45:52.878" v="121" actId="1076"/>
          <ac:spMkLst>
            <pc:docMk/>
            <pc:sldMk cId="2457713783" sldId="339"/>
            <ac:spMk id="56" creationId="{00000000-0000-0000-0000-000000000000}"/>
          </ac:spMkLst>
        </pc:spChg>
      </pc:sldChg>
      <pc:sldChg chg="modSp mod">
        <pc:chgData name="Nahuel Salazar" userId="b42227e5266220d9" providerId="LiveId" clId="{9BA70A7E-3740-4F2A-B6F9-08FF66D8970E}" dt="2022-10-21T15:45:56.654" v="122" actId="1076"/>
        <pc:sldMkLst>
          <pc:docMk/>
          <pc:sldMk cId="2242977435" sldId="340"/>
        </pc:sldMkLst>
        <pc:spChg chg="mod">
          <ac:chgData name="Nahuel Salazar" userId="b42227e5266220d9" providerId="LiveId" clId="{9BA70A7E-3740-4F2A-B6F9-08FF66D8970E}" dt="2022-10-21T15:45:56.654" v="122" actId="1076"/>
          <ac:spMkLst>
            <pc:docMk/>
            <pc:sldMk cId="2242977435" sldId="340"/>
            <ac:spMk id="56" creationId="{00000000-0000-0000-0000-000000000000}"/>
          </ac:spMkLst>
        </pc:spChg>
      </pc:sldChg>
      <pc:sldChg chg="modSp mod">
        <pc:chgData name="Nahuel Salazar" userId="b42227e5266220d9" providerId="LiveId" clId="{9BA70A7E-3740-4F2A-B6F9-08FF66D8970E}" dt="2022-10-21T15:46:01.734" v="124" actId="27636"/>
        <pc:sldMkLst>
          <pc:docMk/>
          <pc:sldMk cId="3613483588" sldId="341"/>
        </pc:sldMkLst>
        <pc:spChg chg="mod">
          <ac:chgData name="Nahuel Salazar" userId="b42227e5266220d9" providerId="LiveId" clId="{9BA70A7E-3740-4F2A-B6F9-08FF66D8970E}" dt="2022-10-21T15:46:01.734" v="124" actId="27636"/>
          <ac:spMkLst>
            <pc:docMk/>
            <pc:sldMk cId="3613483588" sldId="341"/>
            <ac:spMk id="56" creationId="{00000000-0000-0000-0000-000000000000}"/>
          </ac:spMkLst>
        </pc:spChg>
      </pc:sldChg>
      <pc:sldChg chg="modSp mod">
        <pc:chgData name="Nahuel Salazar" userId="b42227e5266220d9" providerId="LiveId" clId="{9BA70A7E-3740-4F2A-B6F9-08FF66D8970E}" dt="2022-10-21T15:46:08.428" v="126" actId="27636"/>
        <pc:sldMkLst>
          <pc:docMk/>
          <pc:sldMk cId="369892233" sldId="342"/>
        </pc:sldMkLst>
        <pc:spChg chg="mod">
          <ac:chgData name="Nahuel Salazar" userId="b42227e5266220d9" providerId="LiveId" clId="{9BA70A7E-3740-4F2A-B6F9-08FF66D8970E}" dt="2022-10-21T15:46:08.428" v="126" actId="27636"/>
          <ac:spMkLst>
            <pc:docMk/>
            <pc:sldMk cId="369892233" sldId="342"/>
            <ac:spMk id="56" creationId="{00000000-0000-0000-0000-000000000000}"/>
          </ac:spMkLst>
        </pc:spChg>
      </pc:sldChg>
      <pc:sldChg chg="modSp mod">
        <pc:chgData name="Nahuel Salazar" userId="b42227e5266220d9" providerId="LiveId" clId="{9BA70A7E-3740-4F2A-B6F9-08FF66D8970E}" dt="2022-10-21T15:46:12.395" v="127" actId="14100"/>
        <pc:sldMkLst>
          <pc:docMk/>
          <pc:sldMk cId="996082632" sldId="343"/>
        </pc:sldMkLst>
        <pc:spChg chg="mod">
          <ac:chgData name="Nahuel Salazar" userId="b42227e5266220d9" providerId="LiveId" clId="{9BA70A7E-3740-4F2A-B6F9-08FF66D8970E}" dt="2022-10-21T15:46:12.395" v="127" actId="14100"/>
          <ac:spMkLst>
            <pc:docMk/>
            <pc:sldMk cId="996082632" sldId="343"/>
            <ac:spMk id="56" creationId="{00000000-0000-0000-0000-000000000000}"/>
          </ac:spMkLst>
        </pc:spChg>
      </pc:sldChg>
      <pc:sldChg chg="modSp mod">
        <pc:chgData name="Nahuel Salazar" userId="b42227e5266220d9" providerId="LiveId" clId="{9BA70A7E-3740-4F2A-B6F9-08FF66D8970E}" dt="2022-10-21T15:46:16.919" v="128" actId="14100"/>
        <pc:sldMkLst>
          <pc:docMk/>
          <pc:sldMk cId="239070891" sldId="344"/>
        </pc:sldMkLst>
        <pc:spChg chg="mod">
          <ac:chgData name="Nahuel Salazar" userId="b42227e5266220d9" providerId="LiveId" clId="{9BA70A7E-3740-4F2A-B6F9-08FF66D8970E}" dt="2022-10-21T15:46:16.919" v="128" actId="14100"/>
          <ac:spMkLst>
            <pc:docMk/>
            <pc:sldMk cId="239070891" sldId="344"/>
            <ac:spMk id="56" creationId="{00000000-0000-0000-0000-000000000000}"/>
          </ac:spMkLst>
        </pc:spChg>
      </pc:sldChg>
      <pc:sldChg chg="modSp mod">
        <pc:chgData name="Nahuel Salazar" userId="b42227e5266220d9" providerId="LiveId" clId="{9BA70A7E-3740-4F2A-B6F9-08FF66D8970E}" dt="2022-10-21T15:46:21.800" v="129" actId="14100"/>
        <pc:sldMkLst>
          <pc:docMk/>
          <pc:sldMk cId="4128271610" sldId="345"/>
        </pc:sldMkLst>
        <pc:spChg chg="mod">
          <ac:chgData name="Nahuel Salazar" userId="b42227e5266220d9" providerId="LiveId" clId="{9BA70A7E-3740-4F2A-B6F9-08FF66D8970E}" dt="2022-10-21T15:46:21.800" v="129" actId="14100"/>
          <ac:spMkLst>
            <pc:docMk/>
            <pc:sldMk cId="4128271610" sldId="345"/>
            <ac:spMk id="56" creationId="{00000000-0000-0000-0000-000000000000}"/>
          </ac:spMkLst>
        </pc:spChg>
      </pc:sldChg>
      <pc:sldChg chg="modSp mod">
        <pc:chgData name="Nahuel Salazar" userId="b42227e5266220d9" providerId="LiveId" clId="{9BA70A7E-3740-4F2A-B6F9-08FF66D8970E}" dt="2022-10-21T13:56:37.705" v="25" actId="27636"/>
        <pc:sldMkLst>
          <pc:docMk/>
          <pc:sldMk cId="2434120170" sldId="346"/>
        </pc:sldMkLst>
        <pc:spChg chg="mod">
          <ac:chgData name="Nahuel Salazar" userId="b42227e5266220d9" providerId="LiveId" clId="{9BA70A7E-3740-4F2A-B6F9-08FF66D8970E}" dt="2022-10-21T13:56:37.705" v="25" actId="27636"/>
          <ac:spMkLst>
            <pc:docMk/>
            <pc:sldMk cId="2434120170" sldId="346"/>
            <ac:spMk id="56" creationId="{00000000-0000-0000-0000-000000000000}"/>
          </ac:spMkLst>
        </pc:spChg>
      </pc:sldChg>
      <pc:sldChg chg="modSp mod">
        <pc:chgData name="Nahuel Salazar" userId="b42227e5266220d9" providerId="LiveId" clId="{9BA70A7E-3740-4F2A-B6F9-08FF66D8970E}" dt="2022-10-21T15:46:51.024" v="131" actId="1076"/>
        <pc:sldMkLst>
          <pc:docMk/>
          <pc:sldMk cId="462407712" sldId="347"/>
        </pc:sldMkLst>
        <pc:spChg chg="mod">
          <ac:chgData name="Nahuel Salazar" userId="b42227e5266220d9" providerId="LiveId" clId="{9BA70A7E-3740-4F2A-B6F9-08FF66D8970E}" dt="2022-10-21T15:46:51.024" v="131" actId="1076"/>
          <ac:spMkLst>
            <pc:docMk/>
            <pc:sldMk cId="462407712" sldId="347"/>
            <ac:spMk id="56" creationId="{00000000-0000-0000-0000-000000000000}"/>
          </ac:spMkLst>
        </pc:spChg>
      </pc:sldChg>
      <pc:sldChg chg="modSp mod">
        <pc:chgData name="Nahuel Salazar" userId="b42227e5266220d9" providerId="LiveId" clId="{9BA70A7E-3740-4F2A-B6F9-08FF66D8970E}" dt="2022-10-21T13:56:37.721" v="26" actId="27636"/>
        <pc:sldMkLst>
          <pc:docMk/>
          <pc:sldMk cId="2648839381" sldId="348"/>
        </pc:sldMkLst>
        <pc:spChg chg="mod">
          <ac:chgData name="Nahuel Salazar" userId="b42227e5266220d9" providerId="LiveId" clId="{9BA70A7E-3740-4F2A-B6F9-08FF66D8970E}" dt="2022-10-21T13:56:37.721" v="26" actId="27636"/>
          <ac:spMkLst>
            <pc:docMk/>
            <pc:sldMk cId="2648839381" sldId="348"/>
            <ac:spMk id="56" creationId="{00000000-0000-0000-0000-000000000000}"/>
          </ac:spMkLst>
        </pc:spChg>
      </pc:sldChg>
      <pc:sldChg chg="modSp mod">
        <pc:chgData name="Nahuel Salazar" userId="b42227e5266220d9" providerId="LiveId" clId="{9BA70A7E-3740-4F2A-B6F9-08FF66D8970E}" dt="2022-10-21T13:56:37.737" v="27" actId="27636"/>
        <pc:sldMkLst>
          <pc:docMk/>
          <pc:sldMk cId="2789259377" sldId="349"/>
        </pc:sldMkLst>
        <pc:spChg chg="mod">
          <ac:chgData name="Nahuel Salazar" userId="b42227e5266220d9" providerId="LiveId" clId="{9BA70A7E-3740-4F2A-B6F9-08FF66D8970E}" dt="2022-10-21T13:56:37.737" v="27" actId="27636"/>
          <ac:spMkLst>
            <pc:docMk/>
            <pc:sldMk cId="2789259377" sldId="349"/>
            <ac:spMk id="56" creationId="{00000000-0000-0000-0000-000000000000}"/>
          </ac:spMkLst>
        </pc:spChg>
      </pc:sldChg>
      <pc:sldChg chg="modSp mod">
        <pc:chgData name="Nahuel Salazar" userId="b42227e5266220d9" providerId="LiveId" clId="{9BA70A7E-3740-4F2A-B6F9-08FF66D8970E}" dt="2022-10-21T13:56:37.769" v="28" actId="27636"/>
        <pc:sldMkLst>
          <pc:docMk/>
          <pc:sldMk cId="978996818" sldId="350"/>
        </pc:sldMkLst>
        <pc:spChg chg="mod">
          <ac:chgData name="Nahuel Salazar" userId="b42227e5266220d9" providerId="LiveId" clId="{9BA70A7E-3740-4F2A-B6F9-08FF66D8970E}" dt="2022-10-21T13:56:37.769" v="28" actId="27636"/>
          <ac:spMkLst>
            <pc:docMk/>
            <pc:sldMk cId="978996818" sldId="350"/>
            <ac:spMk id="56" creationId="{00000000-0000-0000-0000-000000000000}"/>
          </ac:spMkLst>
        </pc:spChg>
      </pc:sldChg>
      <pc:sldChg chg="modSp mod">
        <pc:chgData name="Nahuel Salazar" userId="b42227e5266220d9" providerId="LiveId" clId="{9BA70A7E-3740-4F2A-B6F9-08FF66D8970E}" dt="2022-10-21T15:47:16.869" v="134" actId="27636"/>
        <pc:sldMkLst>
          <pc:docMk/>
          <pc:sldMk cId="238550271" sldId="352"/>
        </pc:sldMkLst>
        <pc:spChg chg="mod">
          <ac:chgData name="Nahuel Salazar" userId="b42227e5266220d9" providerId="LiveId" clId="{9BA70A7E-3740-4F2A-B6F9-08FF66D8970E}" dt="2022-10-21T15:47:16.869" v="134" actId="27636"/>
          <ac:spMkLst>
            <pc:docMk/>
            <pc:sldMk cId="238550271" sldId="352"/>
            <ac:spMk id="56" creationId="{00000000-0000-0000-0000-000000000000}"/>
          </ac:spMkLst>
        </pc:spChg>
      </pc:sldChg>
      <pc:sldChg chg="modSp mod">
        <pc:chgData name="Nahuel Salazar" userId="b42227e5266220d9" providerId="LiveId" clId="{9BA70A7E-3740-4F2A-B6F9-08FF66D8970E}" dt="2022-10-21T15:47:11.962" v="132" actId="14100"/>
        <pc:sldMkLst>
          <pc:docMk/>
          <pc:sldMk cId="812727610" sldId="353"/>
        </pc:sldMkLst>
        <pc:spChg chg="mod">
          <ac:chgData name="Nahuel Salazar" userId="b42227e5266220d9" providerId="LiveId" clId="{9BA70A7E-3740-4F2A-B6F9-08FF66D8970E}" dt="2022-10-21T15:47:11.962" v="132" actId="14100"/>
          <ac:spMkLst>
            <pc:docMk/>
            <pc:sldMk cId="812727610" sldId="353"/>
            <ac:spMk id="56" creationId="{00000000-0000-0000-0000-000000000000}"/>
          </ac:spMkLst>
        </pc:spChg>
      </pc:sldChg>
      <pc:sldChg chg="modSp mod">
        <pc:chgData name="Nahuel Salazar" userId="b42227e5266220d9" providerId="LiveId" clId="{9BA70A7E-3740-4F2A-B6F9-08FF66D8970E}" dt="2022-10-21T15:47:24.050" v="136" actId="27636"/>
        <pc:sldMkLst>
          <pc:docMk/>
          <pc:sldMk cId="1178106243" sldId="354"/>
        </pc:sldMkLst>
        <pc:spChg chg="mod">
          <ac:chgData name="Nahuel Salazar" userId="b42227e5266220d9" providerId="LiveId" clId="{9BA70A7E-3740-4F2A-B6F9-08FF66D8970E}" dt="2022-10-21T15:47:24.050" v="136" actId="27636"/>
          <ac:spMkLst>
            <pc:docMk/>
            <pc:sldMk cId="1178106243" sldId="354"/>
            <ac:spMk id="56" creationId="{00000000-0000-0000-0000-000000000000}"/>
          </ac:spMkLst>
        </pc:spChg>
      </pc:sldChg>
      <pc:sldChg chg="modSp mod">
        <pc:chgData name="Nahuel Salazar" userId="b42227e5266220d9" providerId="LiveId" clId="{9BA70A7E-3740-4F2A-B6F9-08FF66D8970E}" dt="2022-10-21T15:48:19.627" v="141" actId="27636"/>
        <pc:sldMkLst>
          <pc:docMk/>
          <pc:sldMk cId="3988652364" sldId="356"/>
        </pc:sldMkLst>
        <pc:spChg chg="mod">
          <ac:chgData name="Nahuel Salazar" userId="b42227e5266220d9" providerId="LiveId" clId="{9BA70A7E-3740-4F2A-B6F9-08FF66D8970E}" dt="2022-10-21T15:48:19.627" v="141" actId="27636"/>
          <ac:spMkLst>
            <pc:docMk/>
            <pc:sldMk cId="3988652364" sldId="356"/>
            <ac:spMk id="56" creationId="{00000000-0000-0000-0000-000000000000}"/>
          </ac:spMkLst>
        </pc:spChg>
      </pc:sldChg>
      <pc:sldChg chg="modSp mod">
        <pc:chgData name="Nahuel Salazar" userId="b42227e5266220d9" providerId="LiveId" clId="{9BA70A7E-3740-4F2A-B6F9-08FF66D8970E}" dt="2022-10-21T15:49:01.192" v="142" actId="14100"/>
        <pc:sldMkLst>
          <pc:docMk/>
          <pc:sldMk cId="2355228118" sldId="357"/>
        </pc:sldMkLst>
        <pc:spChg chg="mod">
          <ac:chgData name="Nahuel Salazar" userId="b42227e5266220d9" providerId="LiveId" clId="{9BA70A7E-3740-4F2A-B6F9-08FF66D8970E}" dt="2022-10-21T15:49:01.192" v="142" actId="14100"/>
          <ac:spMkLst>
            <pc:docMk/>
            <pc:sldMk cId="2355228118" sldId="357"/>
            <ac:spMk id="56" creationId="{00000000-0000-0000-0000-000000000000}"/>
          </ac:spMkLst>
        </pc:spChg>
      </pc:sldChg>
      <pc:sldChg chg="modSp mod">
        <pc:chgData name="Nahuel Salazar" userId="b42227e5266220d9" providerId="LiveId" clId="{9BA70A7E-3740-4F2A-B6F9-08FF66D8970E}" dt="2022-10-21T15:49:30.819" v="147" actId="20577"/>
        <pc:sldMkLst>
          <pc:docMk/>
          <pc:sldMk cId="533628315" sldId="358"/>
        </pc:sldMkLst>
        <pc:spChg chg="mod">
          <ac:chgData name="Nahuel Salazar" userId="b42227e5266220d9" providerId="LiveId" clId="{9BA70A7E-3740-4F2A-B6F9-08FF66D8970E}" dt="2022-10-21T15:49:30.819" v="147" actId="20577"/>
          <ac:spMkLst>
            <pc:docMk/>
            <pc:sldMk cId="533628315" sldId="358"/>
            <ac:spMk id="56" creationId="{00000000-0000-0000-0000-000000000000}"/>
          </ac:spMkLst>
        </pc:spChg>
      </pc:sldChg>
      <pc:sldChg chg="modSp mod">
        <pc:chgData name="Nahuel Salazar" userId="b42227e5266220d9" providerId="LiveId" clId="{9BA70A7E-3740-4F2A-B6F9-08FF66D8970E}" dt="2022-10-21T15:49:10.033" v="145" actId="14100"/>
        <pc:sldMkLst>
          <pc:docMk/>
          <pc:sldMk cId="3379450981" sldId="359"/>
        </pc:sldMkLst>
        <pc:spChg chg="mod">
          <ac:chgData name="Nahuel Salazar" userId="b42227e5266220d9" providerId="LiveId" clId="{9BA70A7E-3740-4F2A-B6F9-08FF66D8970E}" dt="2022-10-21T15:49:10.033" v="145" actId="14100"/>
          <ac:spMkLst>
            <pc:docMk/>
            <pc:sldMk cId="3379450981" sldId="359"/>
            <ac:spMk id="56" creationId="{00000000-0000-0000-0000-000000000000}"/>
          </ac:spMkLst>
        </pc:spChg>
      </pc:sldChg>
      <pc:sldChg chg="modSp mod">
        <pc:chgData name="Nahuel Salazar" userId="b42227e5266220d9" providerId="LiveId" clId="{9BA70A7E-3740-4F2A-B6F9-08FF66D8970E}" dt="2022-10-21T15:49:43.944" v="151" actId="14100"/>
        <pc:sldMkLst>
          <pc:docMk/>
          <pc:sldMk cId="2348920856" sldId="360"/>
        </pc:sldMkLst>
        <pc:spChg chg="mod">
          <ac:chgData name="Nahuel Salazar" userId="b42227e5266220d9" providerId="LiveId" clId="{9BA70A7E-3740-4F2A-B6F9-08FF66D8970E}" dt="2022-10-21T15:49:40.596" v="149" actId="1076"/>
          <ac:spMkLst>
            <pc:docMk/>
            <pc:sldMk cId="2348920856" sldId="360"/>
            <ac:spMk id="56" creationId="{00000000-0000-0000-0000-000000000000}"/>
          </ac:spMkLst>
        </pc:spChg>
        <pc:grpChg chg="mod">
          <ac:chgData name="Nahuel Salazar" userId="b42227e5266220d9" providerId="LiveId" clId="{9BA70A7E-3740-4F2A-B6F9-08FF66D8970E}" dt="2022-10-21T15:49:43.944" v="151" actId="14100"/>
          <ac:grpSpMkLst>
            <pc:docMk/>
            <pc:sldMk cId="2348920856" sldId="360"/>
            <ac:grpSpMk id="22" creationId="{00000000-0000-0000-0000-000000000000}"/>
          </ac:grpSpMkLst>
        </pc:grpChg>
      </pc:sldChg>
      <pc:sldChg chg="modSp mod">
        <pc:chgData name="Nahuel Salazar" userId="b42227e5266220d9" providerId="LiveId" clId="{9BA70A7E-3740-4F2A-B6F9-08FF66D8970E}" dt="2022-10-21T15:50:03.610" v="156" actId="14100"/>
        <pc:sldMkLst>
          <pc:docMk/>
          <pc:sldMk cId="3220829849" sldId="361"/>
        </pc:sldMkLst>
        <pc:spChg chg="mod">
          <ac:chgData name="Nahuel Salazar" userId="b42227e5266220d9" providerId="LiveId" clId="{9BA70A7E-3740-4F2A-B6F9-08FF66D8970E}" dt="2022-10-21T15:50:03.610" v="156" actId="14100"/>
          <ac:spMkLst>
            <pc:docMk/>
            <pc:sldMk cId="3220829849" sldId="361"/>
            <ac:spMk id="3" creationId="{00000000-0000-0000-0000-000000000000}"/>
          </ac:spMkLst>
        </pc:spChg>
      </pc:sldChg>
      <pc:sldChg chg="modSp mod">
        <pc:chgData name="Nahuel Salazar" userId="b42227e5266220d9" providerId="LiveId" clId="{9BA70A7E-3740-4F2A-B6F9-08FF66D8970E}" dt="2022-10-21T15:50:18.203" v="159" actId="14100"/>
        <pc:sldMkLst>
          <pc:docMk/>
          <pc:sldMk cId="1390953681" sldId="362"/>
        </pc:sldMkLst>
        <pc:spChg chg="mod">
          <ac:chgData name="Nahuel Salazar" userId="b42227e5266220d9" providerId="LiveId" clId="{9BA70A7E-3740-4F2A-B6F9-08FF66D8970E}" dt="2022-10-21T15:50:18.203" v="159" actId="14100"/>
          <ac:spMkLst>
            <pc:docMk/>
            <pc:sldMk cId="1390953681" sldId="362"/>
            <ac:spMk id="3" creationId="{00000000-0000-0000-0000-000000000000}"/>
          </ac:spMkLst>
        </pc:spChg>
      </pc:sldChg>
      <pc:sldChg chg="modSp mod">
        <pc:chgData name="Nahuel Salazar" userId="b42227e5266220d9" providerId="LiveId" clId="{9BA70A7E-3740-4F2A-B6F9-08FF66D8970E}" dt="2022-10-21T15:50:30.391" v="162" actId="14100"/>
        <pc:sldMkLst>
          <pc:docMk/>
          <pc:sldMk cId="3691624069" sldId="363"/>
        </pc:sldMkLst>
        <pc:spChg chg="mod">
          <ac:chgData name="Nahuel Salazar" userId="b42227e5266220d9" providerId="LiveId" clId="{9BA70A7E-3740-4F2A-B6F9-08FF66D8970E}" dt="2022-10-21T15:50:24.794" v="160" actId="1076"/>
          <ac:spMkLst>
            <pc:docMk/>
            <pc:sldMk cId="3691624069" sldId="363"/>
            <ac:spMk id="3" creationId="{00000000-0000-0000-0000-000000000000}"/>
          </ac:spMkLst>
        </pc:spChg>
        <pc:picChg chg="mod">
          <ac:chgData name="Nahuel Salazar" userId="b42227e5266220d9" providerId="LiveId" clId="{9BA70A7E-3740-4F2A-B6F9-08FF66D8970E}" dt="2022-10-21T15:50:30.391" v="162" actId="14100"/>
          <ac:picMkLst>
            <pc:docMk/>
            <pc:sldMk cId="3691624069" sldId="363"/>
            <ac:picMk id="2" creationId="{00000000-0000-0000-0000-000000000000}"/>
          </ac:picMkLst>
        </pc:picChg>
      </pc:sldChg>
      <pc:sldChg chg="modSp mod">
        <pc:chgData name="Nahuel Salazar" userId="b42227e5266220d9" providerId="LiveId" clId="{9BA70A7E-3740-4F2A-B6F9-08FF66D8970E}" dt="2022-10-21T15:51:09.789" v="166" actId="27636"/>
        <pc:sldMkLst>
          <pc:docMk/>
          <pc:sldMk cId="2588126033" sldId="364"/>
        </pc:sldMkLst>
        <pc:spChg chg="mod">
          <ac:chgData name="Nahuel Salazar" userId="b42227e5266220d9" providerId="LiveId" clId="{9BA70A7E-3740-4F2A-B6F9-08FF66D8970E}" dt="2022-10-21T15:51:09.789" v="166" actId="27636"/>
          <ac:spMkLst>
            <pc:docMk/>
            <pc:sldMk cId="2588126033" sldId="364"/>
            <ac:spMk id="3" creationId="{00000000-0000-0000-0000-000000000000}"/>
          </ac:spMkLst>
        </pc:spChg>
      </pc:sldChg>
      <pc:sldChg chg="modSp mod">
        <pc:chgData name="Nahuel Salazar" userId="b42227e5266220d9" providerId="LiveId" clId="{9BA70A7E-3740-4F2A-B6F9-08FF66D8970E}" dt="2022-10-21T15:51:22.162" v="170" actId="1076"/>
        <pc:sldMkLst>
          <pc:docMk/>
          <pc:sldMk cId="3339433301" sldId="365"/>
        </pc:sldMkLst>
        <pc:spChg chg="mod">
          <ac:chgData name="Nahuel Salazar" userId="b42227e5266220d9" providerId="LiveId" clId="{9BA70A7E-3740-4F2A-B6F9-08FF66D8970E}" dt="2022-10-21T15:51:22.162" v="170" actId="1076"/>
          <ac:spMkLst>
            <pc:docMk/>
            <pc:sldMk cId="3339433301" sldId="365"/>
            <ac:spMk id="3" creationId="{00000000-0000-0000-0000-000000000000}"/>
          </ac:spMkLst>
        </pc:spChg>
      </pc:sldChg>
      <pc:sldChg chg="modSp mod">
        <pc:chgData name="Nahuel Salazar" userId="b42227e5266220d9" providerId="LiveId" clId="{9BA70A7E-3740-4F2A-B6F9-08FF66D8970E}" dt="2022-10-21T15:51:31.214" v="172" actId="14100"/>
        <pc:sldMkLst>
          <pc:docMk/>
          <pc:sldMk cId="717992697" sldId="366"/>
        </pc:sldMkLst>
        <pc:spChg chg="mod">
          <ac:chgData name="Nahuel Salazar" userId="b42227e5266220d9" providerId="LiveId" clId="{9BA70A7E-3740-4F2A-B6F9-08FF66D8970E}" dt="2022-10-21T15:51:31.214" v="172" actId="14100"/>
          <ac:spMkLst>
            <pc:docMk/>
            <pc:sldMk cId="717992697" sldId="366"/>
            <ac:spMk id="3" creationId="{00000000-0000-0000-0000-000000000000}"/>
          </ac:spMkLst>
        </pc:spChg>
      </pc:sldChg>
      <pc:sldChg chg="modSp mod">
        <pc:chgData name="Nahuel Salazar" userId="b42227e5266220d9" providerId="LiveId" clId="{9BA70A7E-3740-4F2A-B6F9-08FF66D8970E}" dt="2022-10-21T15:51:38.213" v="175" actId="1076"/>
        <pc:sldMkLst>
          <pc:docMk/>
          <pc:sldMk cId="4115083018" sldId="367"/>
        </pc:sldMkLst>
        <pc:spChg chg="mod">
          <ac:chgData name="Nahuel Salazar" userId="b42227e5266220d9" providerId="LiveId" clId="{9BA70A7E-3740-4F2A-B6F9-08FF66D8970E}" dt="2022-10-21T15:51:38.213" v="175" actId="1076"/>
          <ac:spMkLst>
            <pc:docMk/>
            <pc:sldMk cId="4115083018" sldId="367"/>
            <ac:spMk id="3" creationId="{00000000-0000-0000-0000-000000000000}"/>
          </ac:spMkLst>
        </pc:spChg>
      </pc:sldChg>
      <pc:sldChg chg="modSp mod">
        <pc:chgData name="Nahuel Salazar" userId="b42227e5266220d9" providerId="LiveId" clId="{9BA70A7E-3740-4F2A-B6F9-08FF66D8970E}" dt="2022-10-21T15:51:49.831" v="176" actId="1076"/>
        <pc:sldMkLst>
          <pc:docMk/>
          <pc:sldMk cId="778736264" sldId="368"/>
        </pc:sldMkLst>
        <pc:spChg chg="mod">
          <ac:chgData name="Nahuel Salazar" userId="b42227e5266220d9" providerId="LiveId" clId="{9BA70A7E-3740-4F2A-B6F9-08FF66D8970E}" dt="2022-10-21T15:51:49.831" v="176" actId="1076"/>
          <ac:spMkLst>
            <pc:docMk/>
            <pc:sldMk cId="778736264" sldId="368"/>
            <ac:spMk id="3" creationId="{00000000-0000-0000-0000-000000000000}"/>
          </ac:spMkLst>
        </pc:spChg>
      </pc:sldChg>
      <pc:sldChg chg="modSp mod">
        <pc:chgData name="Nahuel Salazar" userId="b42227e5266220d9" providerId="LiveId" clId="{9BA70A7E-3740-4F2A-B6F9-08FF66D8970E}" dt="2022-10-21T13:56:38.908" v="37" actId="27636"/>
        <pc:sldMkLst>
          <pc:docMk/>
          <pc:sldMk cId="3483950745" sldId="369"/>
        </pc:sldMkLst>
        <pc:spChg chg="mod">
          <ac:chgData name="Nahuel Salazar" userId="b42227e5266220d9" providerId="LiveId" clId="{9BA70A7E-3740-4F2A-B6F9-08FF66D8970E}" dt="2022-10-21T13:56:38.908" v="37" actId="27636"/>
          <ac:spMkLst>
            <pc:docMk/>
            <pc:sldMk cId="3483950745" sldId="369"/>
            <ac:spMk id="3" creationId="{00000000-0000-0000-0000-000000000000}"/>
          </ac:spMkLst>
        </pc:spChg>
      </pc:sldChg>
      <pc:sldChg chg="modSp mod">
        <pc:chgData name="Nahuel Salazar" userId="b42227e5266220d9" providerId="LiveId" clId="{9BA70A7E-3740-4F2A-B6F9-08FF66D8970E}" dt="2022-10-21T13:56:38.969" v="38" actId="27636"/>
        <pc:sldMkLst>
          <pc:docMk/>
          <pc:sldMk cId="81032946" sldId="371"/>
        </pc:sldMkLst>
        <pc:spChg chg="mod">
          <ac:chgData name="Nahuel Salazar" userId="b42227e5266220d9" providerId="LiveId" clId="{9BA70A7E-3740-4F2A-B6F9-08FF66D8970E}" dt="2022-10-21T13:56:38.969" v="38" actId="27636"/>
          <ac:spMkLst>
            <pc:docMk/>
            <pc:sldMk cId="81032946" sldId="371"/>
            <ac:spMk id="3" creationId="{00000000-0000-0000-0000-000000000000}"/>
          </ac:spMkLst>
        </pc:spChg>
      </pc:sldChg>
      <pc:sldChg chg="modSp mod">
        <pc:chgData name="Nahuel Salazar" userId="b42227e5266220d9" providerId="LiveId" clId="{9BA70A7E-3740-4F2A-B6F9-08FF66D8970E}" dt="2022-10-21T15:52:06.396" v="179" actId="14100"/>
        <pc:sldMkLst>
          <pc:docMk/>
          <pc:sldMk cId="2145422904" sldId="373"/>
        </pc:sldMkLst>
        <pc:spChg chg="mod">
          <ac:chgData name="Nahuel Salazar" userId="b42227e5266220d9" providerId="LiveId" clId="{9BA70A7E-3740-4F2A-B6F9-08FF66D8970E}" dt="2022-10-21T15:52:06.396" v="179" actId="14100"/>
          <ac:spMkLst>
            <pc:docMk/>
            <pc:sldMk cId="2145422904" sldId="373"/>
            <ac:spMk id="3" creationId="{00000000-0000-0000-0000-000000000000}"/>
          </ac:spMkLst>
        </pc:spChg>
      </pc:sldChg>
      <pc:sldChg chg="modSp mod">
        <pc:chgData name="Nahuel Salazar" userId="b42227e5266220d9" providerId="LiveId" clId="{9BA70A7E-3740-4F2A-B6F9-08FF66D8970E}" dt="2022-10-21T15:52:39.855" v="181" actId="14100"/>
        <pc:sldMkLst>
          <pc:docMk/>
          <pc:sldMk cId="139775452" sldId="374"/>
        </pc:sldMkLst>
        <pc:spChg chg="mod">
          <ac:chgData name="Nahuel Salazar" userId="b42227e5266220d9" providerId="LiveId" clId="{9BA70A7E-3740-4F2A-B6F9-08FF66D8970E}" dt="2022-10-21T15:52:34.612" v="180" actId="1076"/>
          <ac:spMkLst>
            <pc:docMk/>
            <pc:sldMk cId="139775452" sldId="374"/>
            <ac:spMk id="3" creationId="{00000000-0000-0000-0000-000000000000}"/>
          </ac:spMkLst>
        </pc:spChg>
        <pc:grpChg chg="mod">
          <ac:chgData name="Nahuel Salazar" userId="b42227e5266220d9" providerId="LiveId" clId="{9BA70A7E-3740-4F2A-B6F9-08FF66D8970E}" dt="2022-10-21T15:52:39.855" v="181" actId="14100"/>
          <ac:grpSpMkLst>
            <pc:docMk/>
            <pc:sldMk cId="139775452" sldId="374"/>
            <ac:grpSpMk id="39" creationId="{00000000-0000-0000-0000-000000000000}"/>
          </ac:grpSpMkLst>
        </pc:grpChg>
      </pc:sldChg>
      <pc:sldChg chg="modSp mod">
        <pc:chgData name="Nahuel Salazar" userId="b42227e5266220d9" providerId="LiveId" clId="{9BA70A7E-3740-4F2A-B6F9-08FF66D8970E}" dt="2022-10-21T15:53:00.586" v="184" actId="27636"/>
        <pc:sldMkLst>
          <pc:docMk/>
          <pc:sldMk cId="2587852863" sldId="375"/>
        </pc:sldMkLst>
        <pc:spChg chg="mod">
          <ac:chgData name="Nahuel Salazar" userId="b42227e5266220d9" providerId="LiveId" clId="{9BA70A7E-3740-4F2A-B6F9-08FF66D8970E}" dt="2022-10-21T15:53:00.586" v="184" actId="27636"/>
          <ac:spMkLst>
            <pc:docMk/>
            <pc:sldMk cId="2587852863" sldId="375"/>
            <ac:spMk id="3" creationId="{00000000-0000-0000-0000-000000000000}"/>
          </ac:spMkLst>
        </pc:spChg>
      </pc:sldChg>
      <pc:sldChg chg="modSp mod">
        <pc:chgData name="Nahuel Salazar" userId="b42227e5266220d9" providerId="LiveId" clId="{9BA70A7E-3740-4F2A-B6F9-08FF66D8970E}" dt="2022-10-21T15:53:07.487" v="185" actId="1076"/>
        <pc:sldMkLst>
          <pc:docMk/>
          <pc:sldMk cId="1547797273" sldId="376"/>
        </pc:sldMkLst>
        <pc:spChg chg="mod">
          <ac:chgData name="Nahuel Salazar" userId="b42227e5266220d9" providerId="LiveId" clId="{9BA70A7E-3740-4F2A-B6F9-08FF66D8970E}" dt="2022-10-21T15:53:07.487" v="185" actId="1076"/>
          <ac:spMkLst>
            <pc:docMk/>
            <pc:sldMk cId="1547797273" sldId="376"/>
            <ac:spMk id="3" creationId="{00000000-0000-0000-0000-000000000000}"/>
          </ac:spMkLst>
        </pc:spChg>
      </pc:sldChg>
      <pc:sldChg chg="modSp mod">
        <pc:chgData name="Nahuel Salazar" userId="b42227e5266220d9" providerId="LiveId" clId="{9BA70A7E-3740-4F2A-B6F9-08FF66D8970E}" dt="2022-10-21T13:56:39.109" v="41" actId="27636"/>
        <pc:sldMkLst>
          <pc:docMk/>
          <pc:sldMk cId="2797065523" sldId="378"/>
        </pc:sldMkLst>
        <pc:spChg chg="mod">
          <ac:chgData name="Nahuel Salazar" userId="b42227e5266220d9" providerId="LiveId" clId="{9BA70A7E-3740-4F2A-B6F9-08FF66D8970E}" dt="2022-10-21T13:56:39.109" v="41" actId="27636"/>
          <ac:spMkLst>
            <pc:docMk/>
            <pc:sldMk cId="2797065523" sldId="378"/>
            <ac:spMk id="3" creationId="{00000000-0000-0000-0000-000000000000}"/>
          </ac:spMkLst>
        </pc:spChg>
      </pc:sldChg>
      <pc:sldChg chg="modSp mod">
        <pc:chgData name="Nahuel Salazar" userId="b42227e5266220d9" providerId="LiveId" clId="{9BA70A7E-3740-4F2A-B6F9-08FF66D8970E}" dt="2022-10-21T13:56:39.180" v="42" actId="27636"/>
        <pc:sldMkLst>
          <pc:docMk/>
          <pc:sldMk cId="4139289847" sldId="379"/>
        </pc:sldMkLst>
        <pc:spChg chg="mod">
          <ac:chgData name="Nahuel Salazar" userId="b42227e5266220d9" providerId="LiveId" clId="{9BA70A7E-3740-4F2A-B6F9-08FF66D8970E}" dt="2022-10-21T13:56:39.180" v="42" actId="27636"/>
          <ac:spMkLst>
            <pc:docMk/>
            <pc:sldMk cId="4139289847" sldId="379"/>
            <ac:spMk id="3" creationId="{00000000-0000-0000-0000-000000000000}"/>
          </ac:spMkLst>
        </pc:spChg>
      </pc:sldChg>
      <pc:sldChg chg="modSp mod">
        <pc:chgData name="Nahuel Salazar" userId="b42227e5266220d9" providerId="LiveId" clId="{9BA70A7E-3740-4F2A-B6F9-08FF66D8970E}" dt="2022-10-21T13:56:39.255" v="43" actId="27636"/>
        <pc:sldMkLst>
          <pc:docMk/>
          <pc:sldMk cId="3936362343" sldId="381"/>
        </pc:sldMkLst>
        <pc:spChg chg="mod">
          <ac:chgData name="Nahuel Salazar" userId="b42227e5266220d9" providerId="LiveId" clId="{9BA70A7E-3740-4F2A-B6F9-08FF66D8970E}" dt="2022-10-21T13:56:39.255" v="43" actId="27636"/>
          <ac:spMkLst>
            <pc:docMk/>
            <pc:sldMk cId="3936362343" sldId="381"/>
            <ac:spMk id="3" creationId="{00000000-0000-0000-0000-000000000000}"/>
          </ac:spMkLst>
        </pc:spChg>
      </pc:sldChg>
      <pc:sldChg chg="modSp mod">
        <pc:chgData name="Nahuel Salazar" userId="b42227e5266220d9" providerId="LiveId" clId="{9BA70A7E-3740-4F2A-B6F9-08FF66D8970E}" dt="2022-10-21T15:53:35.670" v="188" actId="1076"/>
        <pc:sldMkLst>
          <pc:docMk/>
          <pc:sldMk cId="4285836611" sldId="382"/>
        </pc:sldMkLst>
        <pc:spChg chg="mod">
          <ac:chgData name="Nahuel Salazar" userId="b42227e5266220d9" providerId="LiveId" clId="{9BA70A7E-3740-4F2A-B6F9-08FF66D8970E}" dt="2022-10-21T15:53:35.670" v="188" actId="1076"/>
          <ac:spMkLst>
            <pc:docMk/>
            <pc:sldMk cId="4285836611" sldId="382"/>
            <ac:spMk id="3" creationId="{00000000-0000-0000-0000-000000000000}"/>
          </ac:spMkLst>
        </pc:spChg>
      </pc:sldChg>
      <pc:sldChg chg="modSp mod">
        <pc:chgData name="Nahuel Salazar" userId="b42227e5266220d9" providerId="LiveId" clId="{9BA70A7E-3740-4F2A-B6F9-08FF66D8970E}" dt="2022-10-21T13:56:39.281" v="44" actId="27636"/>
        <pc:sldMkLst>
          <pc:docMk/>
          <pc:sldMk cId="3478245374" sldId="383"/>
        </pc:sldMkLst>
        <pc:spChg chg="mod">
          <ac:chgData name="Nahuel Salazar" userId="b42227e5266220d9" providerId="LiveId" clId="{9BA70A7E-3740-4F2A-B6F9-08FF66D8970E}" dt="2022-10-21T13:56:39.281" v="44" actId="27636"/>
          <ac:spMkLst>
            <pc:docMk/>
            <pc:sldMk cId="3478245374" sldId="383"/>
            <ac:spMk id="3" creationId="{00000000-0000-0000-0000-000000000000}"/>
          </ac:spMkLst>
        </pc:spChg>
      </pc:sldChg>
      <pc:sldChg chg="modSp mod">
        <pc:chgData name="Nahuel Salazar" userId="b42227e5266220d9" providerId="LiveId" clId="{9BA70A7E-3740-4F2A-B6F9-08FF66D8970E}" dt="2022-10-21T13:56:39.302" v="45" actId="27636"/>
        <pc:sldMkLst>
          <pc:docMk/>
          <pc:sldMk cId="4025168102" sldId="384"/>
        </pc:sldMkLst>
        <pc:spChg chg="mod">
          <ac:chgData name="Nahuel Salazar" userId="b42227e5266220d9" providerId="LiveId" clId="{9BA70A7E-3740-4F2A-B6F9-08FF66D8970E}" dt="2022-10-21T13:56:39.302" v="45" actId="27636"/>
          <ac:spMkLst>
            <pc:docMk/>
            <pc:sldMk cId="4025168102" sldId="384"/>
            <ac:spMk id="3" creationId="{00000000-0000-0000-0000-000000000000}"/>
          </ac:spMkLst>
        </pc:spChg>
      </pc:sldChg>
      <pc:sldChg chg="modSp mod">
        <pc:chgData name="Nahuel Salazar" userId="b42227e5266220d9" providerId="LiveId" clId="{9BA70A7E-3740-4F2A-B6F9-08FF66D8970E}" dt="2022-10-21T13:56:39.328" v="46" actId="27636"/>
        <pc:sldMkLst>
          <pc:docMk/>
          <pc:sldMk cId="505633315" sldId="386"/>
        </pc:sldMkLst>
        <pc:spChg chg="mod">
          <ac:chgData name="Nahuel Salazar" userId="b42227e5266220d9" providerId="LiveId" clId="{9BA70A7E-3740-4F2A-B6F9-08FF66D8970E}" dt="2022-10-21T13:56:39.328" v="46" actId="27636"/>
          <ac:spMkLst>
            <pc:docMk/>
            <pc:sldMk cId="505633315" sldId="386"/>
            <ac:spMk id="3" creationId="{00000000-0000-0000-0000-000000000000}"/>
          </ac:spMkLst>
        </pc:spChg>
      </pc:sldChg>
      <pc:sldChg chg="modSp mod">
        <pc:chgData name="Nahuel Salazar" userId="b42227e5266220d9" providerId="LiveId" clId="{9BA70A7E-3740-4F2A-B6F9-08FF66D8970E}" dt="2022-10-21T13:56:39.344" v="47" actId="27636"/>
        <pc:sldMkLst>
          <pc:docMk/>
          <pc:sldMk cId="3929551532" sldId="387"/>
        </pc:sldMkLst>
        <pc:spChg chg="mod">
          <ac:chgData name="Nahuel Salazar" userId="b42227e5266220d9" providerId="LiveId" clId="{9BA70A7E-3740-4F2A-B6F9-08FF66D8970E}" dt="2022-10-21T13:56:39.344" v="47" actId="27636"/>
          <ac:spMkLst>
            <pc:docMk/>
            <pc:sldMk cId="3929551532" sldId="387"/>
            <ac:spMk id="3" creationId="{00000000-0000-0000-0000-000000000000}"/>
          </ac:spMkLst>
        </pc:spChg>
      </pc:sldChg>
      <pc:sldChg chg="modSp mod">
        <pc:chgData name="Nahuel Salazar" userId="b42227e5266220d9" providerId="LiveId" clId="{9BA70A7E-3740-4F2A-B6F9-08FF66D8970E}" dt="2022-10-21T15:53:51.478" v="189" actId="1076"/>
        <pc:sldMkLst>
          <pc:docMk/>
          <pc:sldMk cId="85783636" sldId="389"/>
        </pc:sldMkLst>
        <pc:spChg chg="mod">
          <ac:chgData name="Nahuel Salazar" userId="b42227e5266220d9" providerId="LiveId" clId="{9BA70A7E-3740-4F2A-B6F9-08FF66D8970E}" dt="2022-10-21T15:53:51.478" v="189" actId="1076"/>
          <ac:spMkLst>
            <pc:docMk/>
            <pc:sldMk cId="85783636" sldId="389"/>
            <ac:spMk id="3" creationId="{00000000-0000-0000-0000-000000000000}"/>
          </ac:spMkLst>
        </pc:spChg>
      </pc:sldChg>
      <pc:sldChg chg="modSp mod">
        <pc:chgData name="Nahuel Salazar" userId="b42227e5266220d9" providerId="LiveId" clId="{9BA70A7E-3740-4F2A-B6F9-08FF66D8970E}" dt="2022-10-21T15:55:32.512" v="205" actId="14100"/>
        <pc:sldMkLst>
          <pc:docMk/>
          <pc:sldMk cId="1337973802" sldId="391"/>
        </pc:sldMkLst>
        <pc:spChg chg="mod">
          <ac:chgData name="Nahuel Salazar" userId="b42227e5266220d9" providerId="LiveId" clId="{9BA70A7E-3740-4F2A-B6F9-08FF66D8970E}" dt="2022-10-21T15:55:32.512" v="205" actId="14100"/>
          <ac:spMkLst>
            <pc:docMk/>
            <pc:sldMk cId="1337973802" sldId="391"/>
            <ac:spMk id="3" creationId="{00000000-0000-0000-0000-000000000000}"/>
          </ac:spMkLst>
        </pc:spChg>
      </pc:sldChg>
      <pc:sldChg chg="modSp mod">
        <pc:chgData name="Nahuel Salazar" userId="b42227e5266220d9" providerId="LiveId" clId="{9BA70A7E-3740-4F2A-B6F9-08FF66D8970E}" dt="2022-10-21T15:55:24.905" v="203" actId="27636"/>
        <pc:sldMkLst>
          <pc:docMk/>
          <pc:sldMk cId="1804963535" sldId="392"/>
        </pc:sldMkLst>
        <pc:spChg chg="mod">
          <ac:chgData name="Nahuel Salazar" userId="b42227e5266220d9" providerId="LiveId" clId="{9BA70A7E-3740-4F2A-B6F9-08FF66D8970E}" dt="2022-10-21T15:55:24.905" v="203" actId="27636"/>
          <ac:spMkLst>
            <pc:docMk/>
            <pc:sldMk cId="1804963535" sldId="392"/>
            <ac:spMk id="3" creationId="{00000000-0000-0000-0000-000000000000}"/>
          </ac:spMkLst>
        </pc:spChg>
      </pc:sldChg>
      <pc:sldChg chg="modSp mod">
        <pc:chgData name="Nahuel Salazar" userId="b42227e5266220d9" providerId="LiveId" clId="{9BA70A7E-3740-4F2A-B6F9-08FF66D8970E}" dt="2022-10-21T15:54:01.331" v="190" actId="1076"/>
        <pc:sldMkLst>
          <pc:docMk/>
          <pc:sldMk cId="3199214518" sldId="394"/>
        </pc:sldMkLst>
        <pc:spChg chg="mod">
          <ac:chgData name="Nahuel Salazar" userId="b42227e5266220d9" providerId="LiveId" clId="{9BA70A7E-3740-4F2A-B6F9-08FF66D8970E}" dt="2022-10-21T15:54:01.331" v="190" actId="1076"/>
          <ac:spMkLst>
            <pc:docMk/>
            <pc:sldMk cId="3199214518" sldId="394"/>
            <ac:spMk id="3" creationId="{00000000-0000-0000-0000-000000000000}"/>
          </ac:spMkLst>
        </pc:spChg>
      </pc:sldChg>
      <pc:sldChg chg="modSp mod">
        <pc:chgData name="Nahuel Salazar" userId="b42227e5266220d9" providerId="LiveId" clId="{9BA70A7E-3740-4F2A-B6F9-08FF66D8970E}" dt="2022-10-21T13:56:39.417" v="49" actId="27636"/>
        <pc:sldMkLst>
          <pc:docMk/>
          <pc:sldMk cId="3570102735" sldId="395"/>
        </pc:sldMkLst>
        <pc:spChg chg="mod">
          <ac:chgData name="Nahuel Salazar" userId="b42227e5266220d9" providerId="LiveId" clId="{9BA70A7E-3740-4F2A-B6F9-08FF66D8970E}" dt="2022-10-21T13:56:39.417" v="49" actId="27636"/>
          <ac:spMkLst>
            <pc:docMk/>
            <pc:sldMk cId="3570102735" sldId="395"/>
            <ac:spMk id="3" creationId="{00000000-0000-0000-0000-000000000000}"/>
          </ac:spMkLst>
        </pc:spChg>
      </pc:sldChg>
      <pc:sldChg chg="modSp mod">
        <pc:chgData name="Nahuel Salazar" userId="b42227e5266220d9" providerId="LiveId" clId="{9BA70A7E-3740-4F2A-B6F9-08FF66D8970E}" dt="2022-10-21T15:54:08.791" v="191" actId="1076"/>
        <pc:sldMkLst>
          <pc:docMk/>
          <pc:sldMk cId="354436016" sldId="396"/>
        </pc:sldMkLst>
        <pc:spChg chg="mod">
          <ac:chgData name="Nahuel Salazar" userId="b42227e5266220d9" providerId="LiveId" clId="{9BA70A7E-3740-4F2A-B6F9-08FF66D8970E}" dt="2022-10-21T15:54:08.791" v="191" actId="1076"/>
          <ac:spMkLst>
            <pc:docMk/>
            <pc:sldMk cId="354436016" sldId="396"/>
            <ac:spMk id="3" creationId="{00000000-0000-0000-0000-000000000000}"/>
          </ac:spMkLst>
        </pc:spChg>
      </pc:sldChg>
      <pc:sldChg chg="modSp mod">
        <pc:chgData name="Nahuel Salazar" userId="b42227e5266220d9" providerId="LiveId" clId="{9BA70A7E-3740-4F2A-B6F9-08FF66D8970E}" dt="2022-10-21T15:54:18.095" v="192" actId="1076"/>
        <pc:sldMkLst>
          <pc:docMk/>
          <pc:sldMk cId="2732323990" sldId="397"/>
        </pc:sldMkLst>
        <pc:spChg chg="mod">
          <ac:chgData name="Nahuel Salazar" userId="b42227e5266220d9" providerId="LiveId" clId="{9BA70A7E-3740-4F2A-B6F9-08FF66D8970E}" dt="2022-10-21T15:54:18.095" v="192" actId="1076"/>
          <ac:spMkLst>
            <pc:docMk/>
            <pc:sldMk cId="2732323990" sldId="397"/>
            <ac:spMk id="3" creationId="{00000000-0000-0000-0000-000000000000}"/>
          </ac:spMkLst>
        </pc:spChg>
      </pc:sldChg>
      <pc:sldChg chg="modSp mod">
        <pc:chgData name="Nahuel Salazar" userId="b42227e5266220d9" providerId="LiveId" clId="{9BA70A7E-3740-4F2A-B6F9-08FF66D8970E}" dt="2022-10-21T15:54:22.751" v="193" actId="1076"/>
        <pc:sldMkLst>
          <pc:docMk/>
          <pc:sldMk cId="3551876893" sldId="398"/>
        </pc:sldMkLst>
        <pc:spChg chg="mod">
          <ac:chgData name="Nahuel Salazar" userId="b42227e5266220d9" providerId="LiveId" clId="{9BA70A7E-3740-4F2A-B6F9-08FF66D8970E}" dt="2022-10-21T15:54:22.751" v="193" actId="1076"/>
          <ac:spMkLst>
            <pc:docMk/>
            <pc:sldMk cId="3551876893" sldId="398"/>
            <ac:spMk id="3" creationId="{00000000-0000-0000-0000-000000000000}"/>
          </ac:spMkLst>
        </pc:spChg>
      </pc:sldChg>
      <pc:sldChg chg="modSp mod">
        <pc:chgData name="Nahuel Salazar" userId="b42227e5266220d9" providerId="LiveId" clId="{9BA70A7E-3740-4F2A-B6F9-08FF66D8970E}" dt="2022-10-21T15:55:08.685" v="197" actId="1076"/>
        <pc:sldMkLst>
          <pc:docMk/>
          <pc:sldMk cId="4047405671" sldId="399"/>
        </pc:sldMkLst>
        <pc:spChg chg="mod">
          <ac:chgData name="Nahuel Salazar" userId="b42227e5266220d9" providerId="LiveId" clId="{9BA70A7E-3740-4F2A-B6F9-08FF66D8970E}" dt="2022-10-21T15:55:08.685" v="197" actId="1076"/>
          <ac:spMkLst>
            <pc:docMk/>
            <pc:sldMk cId="4047405671" sldId="399"/>
            <ac:spMk id="3" creationId="{00000000-0000-0000-0000-000000000000}"/>
          </ac:spMkLst>
        </pc:spChg>
      </pc:sldChg>
      <pc:sldChg chg="modSp mod">
        <pc:chgData name="Nahuel Salazar" userId="b42227e5266220d9" providerId="LiveId" clId="{9BA70A7E-3740-4F2A-B6F9-08FF66D8970E}" dt="2022-10-21T13:56:39.474" v="52" actId="27636"/>
        <pc:sldMkLst>
          <pc:docMk/>
          <pc:sldMk cId="2570135654" sldId="400"/>
        </pc:sldMkLst>
        <pc:spChg chg="mod">
          <ac:chgData name="Nahuel Salazar" userId="b42227e5266220d9" providerId="LiveId" clId="{9BA70A7E-3740-4F2A-B6F9-08FF66D8970E}" dt="2022-10-21T13:56:39.474" v="52" actId="27636"/>
          <ac:spMkLst>
            <pc:docMk/>
            <pc:sldMk cId="2570135654" sldId="400"/>
            <ac:spMk id="3" creationId="{00000000-0000-0000-0000-000000000000}"/>
          </ac:spMkLst>
        </pc:spChg>
      </pc:sldChg>
      <pc:sldChg chg="modSp mod">
        <pc:chgData name="Nahuel Salazar" userId="b42227e5266220d9" providerId="LiveId" clId="{9BA70A7E-3740-4F2A-B6F9-08FF66D8970E}" dt="2022-10-21T13:56:39.492" v="53" actId="27636"/>
        <pc:sldMkLst>
          <pc:docMk/>
          <pc:sldMk cId="513452487" sldId="401"/>
        </pc:sldMkLst>
        <pc:spChg chg="mod">
          <ac:chgData name="Nahuel Salazar" userId="b42227e5266220d9" providerId="LiveId" clId="{9BA70A7E-3740-4F2A-B6F9-08FF66D8970E}" dt="2022-10-21T13:56:39.492" v="53" actId="27636"/>
          <ac:spMkLst>
            <pc:docMk/>
            <pc:sldMk cId="513452487" sldId="401"/>
            <ac:spMk id="3" creationId="{00000000-0000-0000-0000-000000000000}"/>
          </ac:spMkLst>
        </pc:spChg>
      </pc:sldChg>
      <pc:sldChg chg="modSp mod">
        <pc:chgData name="Nahuel Salazar" userId="b42227e5266220d9" providerId="LiveId" clId="{9BA70A7E-3740-4F2A-B6F9-08FF66D8970E}" dt="2022-10-21T13:56:39.523" v="54" actId="27636"/>
        <pc:sldMkLst>
          <pc:docMk/>
          <pc:sldMk cId="2971096095" sldId="402"/>
        </pc:sldMkLst>
        <pc:spChg chg="mod">
          <ac:chgData name="Nahuel Salazar" userId="b42227e5266220d9" providerId="LiveId" clId="{9BA70A7E-3740-4F2A-B6F9-08FF66D8970E}" dt="2022-10-21T13:56:39.523" v="54" actId="27636"/>
          <ac:spMkLst>
            <pc:docMk/>
            <pc:sldMk cId="2971096095" sldId="402"/>
            <ac:spMk id="3" creationId="{00000000-0000-0000-0000-000000000000}"/>
          </ac:spMkLst>
        </pc:spChg>
      </pc:sldChg>
      <pc:sldChg chg="modSp mod">
        <pc:chgData name="Nahuel Salazar" userId="b42227e5266220d9" providerId="LiveId" clId="{9BA70A7E-3740-4F2A-B6F9-08FF66D8970E}" dt="2022-10-21T13:56:39.549" v="55" actId="27636"/>
        <pc:sldMkLst>
          <pc:docMk/>
          <pc:sldMk cId="1311908975" sldId="403"/>
        </pc:sldMkLst>
        <pc:spChg chg="mod">
          <ac:chgData name="Nahuel Salazar" userId="b42227e5266220d9" providerId="LiveId" clId="{9BA70A7E-3740-4F2A-B6F9-08FF66D8970E}" dt="2022-10-21T13:56:39.549" v="55" actId="27636"/>
          <ac:spMkLst>
            <pc:docMk/>
            <pc:sldMk cId="1311908975" sldId="403"/>
            <ac:spMk id="3" creationId="{00000000-0000-0000-0000-000000000000}"/>
          </ac:spMkLst>
        </pc:spChg>
      </pc:sldChg>
      <pc:sldChg chg="modSp mod">
        <pc:chgData name="Nahuel Salazar" userId="b42227e5266220d9" providerId="LiveId" clId="{9BA70A7E-3740-4F2A-B6F9-08FF66D8970E}" dt="2022-10-21T15:54:55.270" v="196" actId="14100"/>
        <pc:sldMkLst>
          <pc:docMk/>
          <pc:sldMk cId="3581198778" sldId="404"/>
        </pc:sldMkLst>
        <pc:spChg chg="mod">
          <ac:chgData name="Nahuel Salazar" userId="b42227e5266220d9" providerId="LiveId" clId="{9BA70A7E-3740-4F2A-B6F9-08FF66D8970E}" dt="2022-10-21T15:54:55.270" v="196" actId="14100"/>
          <ac:spMkLst>
            <pc:docMk/>
            <pc:sldMk cId="3581198778" sldId="404"/>
            <ac:spMk id="3" creationId="{00000000-0000-0000-0000-000000000000}"/>
          </ac:spMkLst>
        </pc:spChg>
      </pc:sldChg>
      <pc:sldChg chg="modSp mod">
        <pc:chgData name="Nahuel Salazar" userId="b42227e5266220d9" providerId="LiveId" clId="{9BA70A7E-3740-4F2A-B6F9-08FF66D8970E}" dt="2022-10-21T15:30:47.515" v="85" actId="1076"/>
        <pc:sldMkLst>
          <pc:docMk/>
          <pc:sldMk cId="3745586347" sldId="405"/>
        </pc:sldMkLst>
        <pc:picChg chg="mod">
          <ac:chgData name="Nahuel Salazar" userId="b42227e5266220d9" providerId="LiveId" clId="{9BA70A7E-3740-4F2A-B6F9-08FF66D8970E}" dt="2022-10-21T15:30:47.515" v="85" actId="1076"/>
          <ac:picMkLst>
            <pc:docMk/>
            <pc:sldMk cId="3745586347" sldId="405"/>
            <ac:picMk id="2" creationId="{00000000-0000-0000-0000-000000000000}"/>
          </ac:picMkLst>
        </pc:picChg>
      </pc:sldChg>
      <pc:sldChg chg="modSp mod">
        <pc:chgData name="Nahuel Salazar" userId="b42227e5266220d9" providerId="LiveId" clId="{9BA70A7E-3740-4F2A-B6F9-08FF66D8970E}" dt="2022-10-21T15:32:21.540" v="91" actId="1076"/>
        <pc:sldMkLst>
          <pc:docMk/>
          <pc:sldMk cId="109159853" sldId="406"/>
        </pc:sldMkLst>
        <pc:picChg chg="mod">
          <ac:chgData name="Nahuel Salazar" userId="b42227e5266220d9" providerId="LiveId" clId="{9BA70A7E-3740-4F2A-B6F9-08FF66D8970E}" dt="2022-10-21T15:32:21.540" v="91" actId="1076"/>
          <ac:picMkLst>
            <pc:docMk/>
            <pc:sldMk cId="109159853" sldId="406"/>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A4F0F-4FAD-41B3-A72F-E0A5A4AE1339}" type="datetimeFigureOut">
              <a:rPr lang="es-AR" smtClean="0"/>
              <a:pPr/>
              <a:t>21/10/2022</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90C42-5423-4105-9918-BA0E3678071E}" type="slidenum">
              <a:rPr lang="es-AR" smtClean="0"/>
              <a:pPr/>
              <a:t>‹Nº›</a:t>
            </a:fld>
            <a:endParaRPr lang="es-AR" dirty="0"/>
          </a:p>
        </p:txBody>
      </p:sp>
    </p:spTree>
    <p:extLst>
      <p:ext uri="{BB962C8B-B14F-4D97-AF65-F5344CB8AC3E}">
        <p14:creationId xmlns:p14="http://schemas.microsoft.com/office/powerpoint/2010/main" val="383768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Clasificación de memorias: Clasificación según el modo de acceso a la unidad de Información; Clasificación según las operaciones que aceptan por cada acceso; Clasificación según la duración de la información // Dimensión de la memoria // Memorias RAM estáticas y dinámicas; Memorias SRAM (Static Random Access Memory); Memorias DRAM (Dynamic Random Access Memory); RAM con acceso random; Diagrama de interconexión; RAM con acceso asociativo // Jerarquía de la memoria // Memoria Caché: Principios de Funcionamiento; Caching; Mapeo de la dirección física; Mapeo directo; Mapeo asociativo de una vía o de Correspondencia Directa; Mapeo asociativo de n  vías o de conjunto; Actualización de caché; Actualización de Memoria Principal; Niveles de caché // Memoria Principal: Memoria a nivel Lógica Digital; Memorias RAM dinámicas; Controlador de memoria dinámica; Módulos; Velocidad del Bus de Memoria// Memoria como en un espacio lógico; Cálculo de direcciones físicas en modo Real; Almacenamiento de bytes en memoria. Big-Endian y Little-Endian; Gestión de memoria y su relación con los modos de operación de los procesadores.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Referencias: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http://es.slideshare.net/Champi12/arquitectura-de-computadoras-patricia-quiroga (Unidad 9)</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http://www2.electron.frba.utn.edu.ar/~gnudelman/Paginacion.pdf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http://www.fdi.ucm.es/profesor/jjruz/web2/temas/EC7.pdf</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a:t>
            </a:fld>
            <a:endParaRPr lang="es-AR" dirty="0"/>
          </a:p>
        </p:txBody>
      </p:sp>
    </p:spTree>
    <p:extLst>
      <p:ext uri="{BB962C8B-B14F-4D97-AF65-F5344CB8AC3E}">
        <p14:creationId xmlns:p14="http://schemas.microsoft.com/office/powerpoint/2010/main" val="383697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b="0"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figura ilustra el esquema de las unidades de la MMU</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Los datos pueden ser del pgm, conocidos con el atributo dato creciente, o de la pila,</a:t>
            </a:r>
            <a:r>
              <a:rPr lang="es-AR" baseline="0" dirty="0"/>
              <a:t> conocidos como “dato decreciente” (habida cuenta del criterio LIFO de esta estructura).</a:t>
            </a: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El selector se considera el índice que apunta a una de las entradas de la </a:t>
            </a:r>
            <a:r>
              <a:rPr lang="es-AR" b="1" dirty="0"/>
              <a:t>tabla de descriptores de segmentos</a:t>
            </a:r>
            <a:r>
              <a:rPr lang="es-AR" dirty="0"/>
              <a:t> (o sea que es el desplazamiento respecto del valor del LDTR)</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figura muestra la interpretación de una dirección virtual</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109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0" baseline="0" dirty="0"/>
              <a:t>Para acceder a cada palabra de memoria, cada una de ellas se identifica con su número de fila dentro de la estructura matricial. El número que identifica la palabra en un acceso random o al </a:t>
            </a:r>
            <a:r>
              <a:rPr lang="es-AR" b="0" i="1" baseline="0" dirty="0"/>
              <a:t>azar</a:t>
            </a:r>
            <a:r>
              <a:rPr lang="es-AR" b="0" baseline="0" dirty="0"/>
              <a:t> se denomina </a:t>
            </a:r>
            <a:r>
              <a:rPr lang="es-AR" b="1" baseline="0" dirty="0"/>
              <a:t>dirección física</a:t>
            </a:r>
            <a:r>
              <a:rPr lang="es-AR" b="0" baseline="0" dirty="0"/>
              <a:t> y representa en realidad al número ordinal que le corresponde dentro de la matriz, comenzando de 0 hasta p-1</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figura ilustra la obtención de la dirección física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Por supuesto que la dirección escrita como base sólo tiene sentido para un segmento con bit de presencia seteado.</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b="1" u="none" baseline="0" dirty="0"/>
              <a:t>Algunos atributos</a:t>
            </a:r>
            <a:r>
              <a:rPr lang="es-AR" u="none" baseline="0" dirty="0"/>
              <a:t>:</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u="sng" baseline="0" dirty="0"/>
              <a:t>G (bit de granularidad)</a:t>
            </a:r>
            <a:r>
              <a:rPr lang="es-AR" u="none" baseline="0" dirty="0"/>
              <a:t>: indica si el segmento está a su vez dividido en páginas. En este caso, se debe considerar el campo límite como cantidad de páginas.</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u="sng" baseline="0" dirty="0"/>
              <a:t>P (bit </a:t>
            </a:r>
            <a:r>
              <a:rPr lang="es-AR" i="1" u="sng" baseline="0" dirty="0"/>
              <a:t>Present</a:t>
            </a:r>
            <a:r>
              <a:rPr lang="es-AR" u="sng" baseline="0" dirty="0"/>
              <a:t>)</a:t>
            </a:r>
            <a:r>
              <a:rPr lang="es-AR" u="none" baseline="0" dirty="0"/>
              <a:t>: indica si el segmento está en memoria principal.</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u="sng" baseline="0" dirty="0"/>
              <a:t>S (</a:t>
            </a:r>
            <a:r>
              <a:rPr lang="es-AR" i="1" u="sng" baseline="0" dirty="0"/>
              <a:t>System</a:t>
            </a:r>
            <a:r>
              <a:rPr lang="es-AR" u="sng" baseline="0" dirty="0"/>
              <a:t>)</a:t>
            </a:r>
            <a:r>
              <a:rPr lang="es-AR" u="none" baseline="0" dirty="0"/>
              <a:t>: indica si el segmento es de sistema.</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u="none" baseline="0"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figura muestra el descriptor de segmento en una IA-32 bits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figura ilustra la MMU con la unidad de </a:t>
            </a:r>
            <a:r>
              <a:rPr lang="es-AR" u="none" baseline="0"/>
              <a:t>paginación habilitada</a:t>
            </a: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0" baseline="0" dirty="0"/>
              <a:t>En el esquema se representa un chip de 1024 palabras de 8 bits cada una (la capacidad de almacenamiento total es de 1KB).</a:t>
            </a:r>
          </a:p>
          <a:p>
            <a:pPr marL="0" indent="0" algn="just">
              <a:buFont typeface="Arial" panose="020B0604020202020204" pitchFamily="34" charset="0"/>
              <a:buNone/>
            </a:pPr>
            <a:endParaRPr lang="es-AR" b="0" baseline="0" dirty="0"/>
          </a:p>
          <a:p>
            <a:pPr marL="0" indent="0" algn="just">
              <a:buFont typeface="Arial" panose="020B0604020202020204" pitchFamily="34" charset="0"/>
              <a:buNone/>
            </a:pPr>
            <a:r>
              <a:rPr lang="es-AR" b="0" baseline="0" dirty="0"/>
              <a:t>Las </a:t>
            </a:r>
            <a:r>
              <a:rPr lang="es-AR" b="0" u="sng" baseline="0" dirty="0"/>
              <a:t>líneas de datos</a:t>
            </a:r>
            <a:r>
              <a:rPr lang="es-AR" b="0" baseline="0" dirty="0"/>
              <a:t> coinciden con la cantidad de bits que se leen o escriben por cada acceso </a:t>
            </a:r>
            <a:r>
              <a:rPr lang="es-AR" b="0" i="1" baseline="0" dirty="0"/>
              <a:t>random</a:t>
            </a:r>
            <a:r>
              <a:rPr lang="es-AR" b="0" i="0" baseline="0" dirty="0"/>
              <a:t>. El sentido de estas líneas es bidireccional, lo que indica que se puede leer o escribir una palabra de 8 bits (D0…D7), o sea, “q” bits por vez.</a:t>
            </a:r>
          </a:p>
          <a:p>
            <a:pPr marL="0" indent="0" algn="just">
              <a:buFont typeface="Arial" panose="020B0604020202020204" pitchFamily="34" charset="0"/>
              <a:buNone/>
            </a:pPr>
            <a:r>
              <a:rPr lang="es-AR" b="0" i="0" baseline="0" dirty="0"/>
              <a:t>Las </a:t>
            </a:r>
            <a:r>
              <a:rPr lang="es-AR" b="0" i="0" u="sng" baseline="0" dirty="0"/>
              <a:t>líneas de dirección</a:t>
            </a:r>
            <a:r>
              <a:rPr lang="es-AR" b="0" i="0" baseline="0" dirty="0"/>
              <a:t> son diez (A0…A9). La combinación de diez bits permite numerar 2</a:t>
            </a:r>
            <a:r>
              <a:rPr lang="es-AR" b="0" i="0" baseline="30000" dirty="0"/>
              <a:t>10</a:t>
            </a:r>
            <a:r>
              <a:rPr lang="es-AR" b="0" i="0" baseline="0" dirty="0"/>
              <a:t>=1024 palabras; estos números son las direcciones de 0 a 1023 (0 a p-1). El dispositivo que acceda al chip deberá “conocer” la dirección de la palabra que se ha de acceder. Las líneas se conectan a las n entradas del componente de selección, de manera que permitan habilitar una palabra e inhibir el acceso a las demás. </a:t>
            </a:r>
          </a:p>
          <a:p>
            <a:pPr marL="0" indent="0" algn="just">
              <a:buFont typeface="Arial" panose="020B0604020202020204" pitchFamily="34" charset="0"/>
              <a:buNone/>
            </a:pPr>
            <a:r>
              <a:rPr lang="es-AR" b="0" i="0" baseline="0" dirty="0"/>
              <a:t>La </a:t>
            </a:r>
            <a:r>
              <a:rPr lang="es-AR" b="0" i="0" u="sng" baseline="0" dirty="0"/>
              <a:t>línea WE</a:t>
            </a:r>
            <a:r>
              <a:rPr lang="es-AR" b="0" i="0" baseline="0" dirty="0"/>
              <a:t> indica que con un “1” en esta línea se da una orden de escritura (</a:t>
            </a:r>
            <a:r>
              <a:rPr lang="es-AR" b="0" i="1" baseline="0" dirty="0"/>
              <a:t>Write Enable</a:t>
            </a:r>
            <a:r>
              <a:rPr lang="es-AR" b="0" i="0" baseline="0" dirty="0"/>
              <a:t>), entonces con un “0” se da una orden de lectura.</a:t>
            </a:r>
          </a:p>
          <a:p>
            <a:pPr marL="0" indent="0" algn="just">
              <a:buFont typeface="Arial" panose="020B0604020202020204" pitchFamily="34" charset="0"/>
              <a:buNone/>
            </a:pPr>
            <a:r>
              <a:rPr lang="es-AR" b="0" i="0" baseline="0" dirty="0"/>
              <a:t>La </a:t>
            </a:r>
            <a:r>
              <a:rPr lang="es-AR" b="0" i="0" u="sng" baseline="0" dirty="0"/>
              <a:t>línea EN</a:t>
            </a:r>
            <a:r>
              <a:rPr lang="es-AR" b="0" i="0" baseline="0" dirty="0"/>
              <a:t> (</a:t>
            </a:r>
            <a:r>
              <a:rPr lang="es-AR" b="0" i="1" baseline="0" dirty="0"/>
              <a:t>Enable</a:t>
            </a:r>
            <a:r>
              <a:rPr lang="es-AR" b="0" i="0" baseline="0" dirty="0"/>
              <a:t>) indica con un “1” que este chip se habilitó para su acceso.</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b="0" i="0"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0" i="0" baseline="0" dirty="0"/>
              <a:t>El esquema siguiente representa la conexión necesaria para observar la relación entre distintos chips que forman una matriz final de 1K x 8 (idéntica capacidad de almacenamiento que en la figura de la diapositiva 12, pero organizado con chips de menor capacidad).</a:t>
            </a:r>
          </a:p>
          <a:p>
            <a:pPr marL="0" indent="0" algn="just">
              <a:buFont typeface="Arial" panose="020B0604020202020204" pitchFamily="34" charset="0"/>
              <a:buNone/>
            </a:pPr>
            <a:r>
              <a:rPr lang="es-AR" b="0" i="0" baseline="0" dirty="0"/>
              <a:t>Cada palabra se accede con una dirección de 10 bits que se transfieren a través de 10 líneas (las ocho de orden inferior son las líneas de selección de palabra y las dos de orden superior corresponden a las líneas de selección del chip). Un decodificador 2x4 habilita uno de los cuatro chips e inhabilita los restantes (entrada EN –</a:t>
            </a:r>
            <a:r>
              <a:rPr lang="es-AR" b="0" i="1" baseline="0" dirty="0" err="1"/>
              <a:t>enable</a:t>
            </a:r>
            <a:r>
              <a:rPr lang="es-AR" b="0" i="0" baseline="0" dirty="0"/>
              <a:t>-).</a:t>
            </a:r>
          </a:p>
          <a:p>
            <a:pPr marL="0" indent="0" algn="just">
              <a:buFont typeface="Arial" panose="020B0604020202020204" pitchFamily="34" charset="0"/>
              <a:buNone/>
            </a:pPr>
            <a:r>
              <a:rPr lang="es-AR" b="0" i="0" baseline="0" dirty="0"/>
              <a:t>La señal WE habilita con 1 la escritura y con 0 la lectura. Esta línea llega a todos los chips pero sólo se accederá al activado por EN.</a:t>
            </a:r>
          </a:p>
          <a:p>
            <a:pPr marL="0" indent="0" algn="just">
              <a:buFont typeface="Arial" panose="020B0604020202020204" pitchFamily="34" charset="0"/>
              <a:buNone/>
            </a:pPr>
            <a:endParaRPr lang="es-AR" b="0" i="0" baseline="0" dirty="0"/>
          </a:p>
          <a:p>
            <a:pPr marL="0" indent="0" algn="just">
              <a:buFont typeface="Arial" panose="020B0604020202020204" pitchFamily="34" charset="0"/>
              <a:buNone/>
            </a:pPr>
            <a:r>
              <a:rPr lang="es-AR" b="0" i="0" baseline="0" dirty="0"/>
              <a:t>También se podría pensar en un módulo de memoria RAM de 4096 (2</a:t>
            </a:r>
            <a:r>
              <a:rPr lang="es-AR" b="0" i="0" baseline="30000" dirty="0"/>
              <a:t>12</a:t>
            </a:r>
            <a:r>
              <a:rPr lang="es-AR" b="0" i="0" baseline="0" dirty="0"/>
              <a:t>) . 8, que podría estar constituido por 4 chips separados de 1024 . 8. En este caso, todos los chips serían seleccionados por las mismas líneas de selección de chip y compartirían las mismas líneas de selección de palabra A9 a A0 y dos para la selección del chip A10 y A11.</a:t>
            </a:r>
          </a:p>
          <a:p>
            <a:pPr marL="0" indent="0" algn="just">
              <a:buFont typeface="Arial" panose="020B0604020202020204" pitchFamily="34" charset="0"/>
              <a:buNone/>
            </a:pPr>
            <a:endParaRPr lang="es-AR" b="0" i="0" baseline="0" dirty="0"/>
          </a:p>
          <a:p>
            <a:pPr marL="0" indent="0" algn="just">
              <a:buFont typeface="Arial" panose="020B0604020202020204" pitchFamily="34" charset="0"/>
              <a:buNone/>
            </a:pPr>
            <a:r>
              <a:rPr lang="es-AR" b="0" i="0" baseline="0" dirty="0"/>
              <a:t>Una celda SRAM puede hallarse en 3 estados distintos:</a:t>
            </a:r>
          </a:p>
          <a:p>
            <a:pPr marL="171450" indent="-171450" algn="just">
              <a:buFont typeface="Arial" panose="020B0604020202020204" pitchFamily="34" charset="0"/>
              <a:buChar char="•"/>
            </a:pPr>
            <a:r>
              <a:rPr lang="es-AR" b="0" i="0" baseline="0" dirty="0"/>
              <a:t>Reposo (</a:t>
            </a:r>
            <a:r>
              <a:rPr lang="es-AR" b="0" i="1" baseline="0" dirty="0"/>
              <a:t>stand by</a:t>
            </a:r>
            <a:r>
              <a:rPr lang="es-AR" b="0" i="0" baseline="0" dirty="0"/>
              <a:t>): cuando no se realizan tareas de acceso al circuito.</a:t>
            </a:r>
          </a:p>
          <a:p>
            <a:pPr marL="171450" indent="-171450" algn="just">
              <a:buFont typeface="Arial" panose="020B0604020202020204" pitchFamily="34" charset="0"/>
              <a:buChar char="•"/>
            </a:pPr>
            <a:r>
              <a:rPr lang="es-AR" b="0" i="0" baseline="0" dirty="0"/>
              <a:t>Lectura (</a:t>
            </a:r>
            <a:r>
              <a:rPr lang="es-AR" b="0" i="1" baseline="0" dirty="0"/>
              <a:t>reading</a:t>
            </a:r>
            <a:r>
              <a:rPr lang="es-AR" b="0" i="0" baseline="0" dirty="0"/>
              <a:t>): cuando se solicitó la información.</a:t>
            </a:r>
          </a:p>
          <a:p>
            <a:pPr marL="171450" indent="-171450" algn="just">
              <a:buFont typeface="Arial" panose="020B0604020202020204" pitchFamily="34" charset="0"/>
              <a:buChar char="•"/>
            </a:pPr>
            <a:r>
              <a:rPr lang="es-AR" b="0" i="0" baseline="0" dirty="0"/>
              <a:t>Escritura (</a:t>
            </a:r>
            <a:r>
              <a:rPr lang="es-AR" b="0" i="1" baseline="0" dirty="0"/>
              <a:t>writing</a:t>
            </a:r>
            <a:r>
              <a:rPr lang="es-AR" b="0" i="0" baseline="0" dirty="0"/>
              <a:t>): cuando se actualizan los contenidos.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b="0" i="0"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b="0" i="0"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0" i="0" baseline="0" dirty="0"/>
                  <a:t>Para acceder en modo asociativo a una matriz estática sencilla, se le debe agregar toda la circuitería necesaria que permita la representación física de las expresiones algebraicas; así se crea un sistema de memoria más complejo.</a:t>
                </a:r>
              </a:p>
              <a:p>
                <a:pPr marL="0" indent="0" algn="just">
                  <a:buFont typeface="Arial" panose="020B0604020202020204" pitchFamily="34" charset="0"/>
                  <a:buNone/>
                </a:pPr>
                <a:r>
                  <a:rPr lang="es-AR" b="0" i="0" baseline="0" dirty="0"/>
                  <a:t>La función algebraica que corresponde a Z</a:t>
                </a:r>
                <a:r>
                  <a:rPr lang="es-AR" b="0" i="0" baseline="-25000" dirty="0"/>
                  <a:t>0</a:t>
                </a:r>
                <a:r>
                  <a:rPr lang="es-AR" b="0" i="0" baseline="0" dirty="0"/>
                  <a:t> es: </a:t>
                </a:r>
              </a:p>
              <a:p>
                <a:pPr marL="0" indent="0" algn="just">
                  <a:buFont typeface="Arial" panose="020B0604020202020204" pitchFamily="34" charset="0"/>
                  <a:buNone/>
                </a:pPr>
                <a14:m>
                  <m:oMath xmlns:m="http://schemas.openxmlformats.org/officeDocument/2006/math">
                    <m:sSub>
                      <m:sSubPr>
                        <m:ctrlPr>
                          <a:rPr lang="es-AR" b="0" i="1" baseline="0" smtClean="0">
                            <a:latin typeface="Cambria Math" panose="02040503050406030204" pitchFamily="18" charset="0"/>
                          </a:rPr>
                        </m:ctrlPr>
                      </m:sSubPr>
                      <m:e>
                        <m:r>
                          <a:rPr lang="es-AR" b="0" i="1" baseline="0" smtClean="0">
                            <a:latin typeface="Cambria Math"/>
                          </a:rPr>
                          <m:t>𝑍</m:t>
                        </m:r>
                      </m:e>
                      <m:sub>
                        <m:r>
                          <a:rPr lang="es-AR" b="0" i="1" baseline="0" smtClean="0">
                            <a:latin typeface="Cambria Math"/>
                          </a:rPr>
                          <m:t>0</m:t>
                        </m:r>
                      </m:sub>
                    </m:sSub>
                    <m:r>
                      <a:rPr lang="es-AR" b="0" i="1" baseline="0" smtClean="0">
                        <a:latin typeface="Cambria Math"/>
                      </a:rPr>
                      <m:t>=</m:t>
                    </m:r>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7</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0,7</m:t>
                            </m:r>
                          </m:sub>
                        </m:sSub>
                      </m:e>
                    </m:d>
                    <m:r>
                      <a:rPr lang="es-AR" b="0" i="1" baseline="0" smtClean="0">
                        <a:latin typeface="Cambria Math"/>
                      </a:rPr>
                      <m:t>.</m:t>
                    </m:r>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6</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0,6</m:t>
                            </m:r>
                          </m:sub>
                        </m:sSub>
                      </m:e>
                    </m:d>
                  </m:oMath>
                </a14:m>
                <a:r>
                  <a:rPr lang="es-AR" b="0" i="0" baseline="0" dirty="0"/>
                  <a:t>.</a:t>
                </a:r>
                <a14:m>
                  <m:oMath xmlns:m="http://schemas.openxmlformats.org/officeDocument/2006/math">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5</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0,5</m:t>
                            </m:r>
                          </m:sub>
                        </m:sSub>
                      </m:e>
                    </m:d>
                  </m:oMath>
                </a14:m>
                <a:r>
                  <a:rPr lang="es-AR" b="0" i="0" baseline="0" dirty="0"/>
                  <a:t>.</a:t>
                </a:r>
                <a14:m>
                  <m:oMath xmlns:m="http://schemas.openxmlformats.org/officeDocument/2006/math">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4</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0,4</m:t>
                            </m:r>
                          </m:sub>
                        </m:sSub>
                      </m:e>
                    </m:d>
                  </m:oMath>
                </a14:m>
                <a:r>
                  <a:rPr lang="es-AR" b="0" baseline="0" dirty="0"/>
                  <a:t>.</a:t>
                </a:r>
                <a14:m>
                  <m:oMath xmlns:m="http://schemas.openxmlformats.org/officeDocument/2006/math">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3</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0,3</m:t>
                            </m:r>
                          </m:sub>
                        </m:sSub>
                      </m:e>
                    </m:d>
                  </m:oMath>
                </a14:m>
                <a:r>
                  <a:rPr lang="es-AR" b="0" i="0" baseline="0" dirty="0"/>
                  <a:t>.</a:t>
                </a:r>
                <a14:m>
                  <m:oMath xmlns:m="http://schemas.openxmlformats.org/officeDocument/2006/math">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2</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0,2</m:t>
                            </m:r>
                          </m:sub>
                        </m:sSub>
                      </m:e>
                    </m:d>
                  </m:oMath>
                </a14:m>
                <a:r>
                  <a:rPr lang="es-AR" b="0" i="0" baseline="0" dirty="0"/>
                  <a:t>.</a:t>
                </a:r>
                <a14:m>
                  <m:oMath xmlns:m="http://schemas.openxmlformats.org/officeDocument/2006/math">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1</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0,1</m:t>
                            </m:r>
                          </m:sub>
                        </m:sSub>
                      </m:e>
                    </m:d>
                  </m:oMath>
                </a14:m>
                <a:r>
                  <a:rPr lang="es-AR" b="0" i="0" baseline="0" dirty="0"/>
                  <a:t>.</a:t>
                </a:r>
                <a14:m>
                  <m:oMath xmlns:m="http://schemas.openxmlformats.org/officeDocument/2006/math">
                    <m:d>
                      <m:dPr>
                        <m:ctrlPr>
                          <a:rPr lang="es-AR" b="0" i="1" baseline="0" smtClean="0">
                            <a:latin typeface="Cambria Math" panose="02040503050406030204" pitchFamily="18" charset="0"/>
                          </a:rPr>
                        </m:ctrlPr>
                      </m:dPr>
                      <m:e>
                        <m:sSub>
                          <m:sSubPr>
                            <m:ctrlPr>
                              <a:rPr lang="es-AR" b="0" i="1" baseline="0" smtClean="0">
                                <a:latin typeface="Cambria Math" panose="02040503050406030204" pitchFamily="18" charset="0"/>
                              </a:rPr>
                            </m:ctrlPr>
                          </m:sSubPr>
                          <m:e>
                            <m:r>
                              <a:rPr lang="es-AR" b="0" i="1" baseline="0" smtClean="0">
                                <a:latin typeface="Cambria Math"/>
                              </a:rPr>
                              <m:t>𝑥</m:t>
                            </m:r>
                          </m:e>
                          <m:sub>
                            <m:r>
                              <a:rPr lang="es-AR" b="0" i="1" baseline="0" smtClean="0">
                                <a:latin typeface="Cambria Math"/>
                              </a:rPr>
                              <m:t>0</m:t>
                            </m:r>
                          </m:sub>
                        </m:sSub>
                        <m:r>
                          <a:rPr lang="es-AR" b="0" i="1" baseline="0" smtClean="0">
                            <a:latin typeface="Cambria Math"/>
                          </a:rPr>
                          <m:t>𝑥𝑛𝑜𝑟</m:t>
                        </m:r>
                        <m:sSub>
                          <m:sSubPr>
                            <m:ctrlPr>
                              <a:rPr lang="es-AR" b="0" i="1" baseline="0" smtClean="0">
                                <a:latin typeface="Cambria Math" panose="02040503050406030204" pitchFamily="18" charset="0"/>
                              </a:rPr>
                            </m:ctrlPr>
                          </m:sSubPr>
                          <m:e>
                            <m:r>
                              <a:rPr lang="es-AR" b="0" i="1" baseline="0" smtClean="0">
                                <a:latin typeface="Cambria Math"/>
                              </a:rPr>
                              <m:t>𝑏</m:t>
                            </m:r>
                          </m:e>
                          <m:sub>
                            <m:r>
                              <a:rPr lang="es-AR" b="0" i="1" baseline="0" smtClean="0">
                                <a:latin typeface="Cambria Math"/>
                              </a:rPr>
                              <m:t>0,0</m:t>
                            </m:r>
                          </m:sub>
                        </m:sSub>
                      </m:e>
                    </m:d>
                  </m:oMath>
                </a14:m>
                <a:endParaRPr lang="es-AR" b="0" i="0" baseline="0" dirty="0"/>
              </a:p>
              <a:p>
                <a:pPr marL="0" indent="0" algn="just">
                  <a:buFont typeface="Arial" panose="020B0604020202020204" pitchFamily="34" charset="0"/>
                  <a:buNone/>
                </a:pPr>
                <a:endParaRPr lang="es-AR" b="0" i="0" baseline="0" dirty="0"/>
              </a:p>
              <a:p>
                <a:pPr marL="0" indent="0" algn="just">
                  <a:buFont typeface="Arial" panose="020B0604020202020204" pitchFamily="34" charset="0"/>
                  <a:buNone/>
                </a:pPr>
                <a:r>
                  <a:rPr lang="es-AR" b="0" i="0" baseline="0" dirty="0"/>
                  <a:t>Como ejercicio diseñe el diagrama de lógica de la función z</a:t>
                </a:r>
                <a:r>
                  <a:rPr lang="es-AR" b="0" i="0" baseline="-25000" dirty="0"/>
                  <a:t>0</a:t>
                </a:r>
                <a:r>
                  <a:rPr lang="es-AR" b="0" i="0" baseline="0" dirty="0"/>
                  <a:t>, y comprenderá la complejidad de la lógica de comparación.</a:t>
                </a:r>
              </a:p>
              <a:p>
                <a:pPr marL="0" indent="0" algn="just">
                  <a:buFont typeface="Arial" panose="020B0604020202020204" pitchFamily="34" charset="0"/>
                  <a:buNone/>
                </a:pPr>
                <a:endParaRPr lang="es-AR" b="0" i="0" baseline="0" dirty="0"/>
              </a:p>
              <a:p>
                <a:pPr marL="0" indent="0" algn="just">
                  <a:buFont typeface="Arial" panose="020B0604020202020204" pitchFamily="34" charset="0"/>
                  <a:buNone/>
                </a:pPr>
                <a:r>
                  <a:rPr lang="es-AR" b="0" i="0" baseline="0" dirty="0"/>
                  <a:t>La figura muestra un ejemplo del contenido de una matriz asociativa de 4x8</a:t>
                </a:r>
              </a:p>
              <a:p>
                <a:pPr marL="0" indent="0" algn="just">
                  <a:buFont typeface="Arial" panose="020B0604020202020204" pitchFamily="34" charset="0"/>
                  <a:buNone/>
                </a:pPr>
                <a:endParaRPr lang="es-AR" b="0" i="0" baseline="0" dirty="0"/>
              </a:p>
            </p:txBody>
          </p:sp>
        </mc:Choice>
        <mc:Fallback xmlns="">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0" i="0" baseline="0" dirty="0" smtClean="0"/>
                  <a:t>Para acceder en modo asociativo a una matriz estática sencilla, se le debe agregar toda la circuitería necesaria que permita la representación física de las expresiones algebraicas; así se crea un sistema de memoria más complejo.</a:t>
                </a:r>
              </a:p>
              <a:p>
                <a:pPr marL="0" indent="0" algn="just">
                  <a:buFont typeface="Arial" panose="020B0604020202020204" pitchFamily="34" charset="0"/>
                  <a:buNone/>
                </a:pPr>
                <a:r>
                  <a:rPr lang="es-AR" b="0" i="0" baseline="0" dirty="0" smtClean="0"/>
                  <a:t>La función algebraica que corresponde a Z</a:t>
                </a:r>
                <a:r>
                  <a:rPr lang="es-AR" b="0" i="0" baseline="-25000" dirty="0" smtClean="0"/>
                  <a:t>0</a:t>
                </a:r>
                <a:r>
                  <a:rPr lang="es-AR" b="0" i="0" baseline="0" dirty="0" smtClean="0"/>
                  <a:t> es: </a:t>
                </a:r>
              </a:p>
              <a:p>
                <a:pPr marL="0" indent="0" algn="just">
                  <a:buFont typeface="Arial" panose="020B0604020202020204" pitchFamily="34" charset="0"/>
                  <a:buNone/>
                </a:pPr>
                <a:r>
                  <a:rPr lang="es-AR" b="0" i="0" baseline="0" smtClean="0">
                    <a:latin typeface="Cambria Math"/>
                  </a:rPr>
                  <a:t>𝑍_0=(𝑥_7 𝑥𝑛𝑜𝑟𝑏_0,7 ).(𝑥_6 𝑥𝑛𝑜𝑟𝑏_0,6 )</a:t>
                </a:r>
                <a:r>
                  <a:rPr lang="es-AR" b="0" i="0" baseline="0" dirty="0" smtClean="0"/>
                  <a:t>.</a:t>
                </a:r>
                <a:r>
                  <a:rPr lang="es-AR" b="0" i="0" baseline="0" smtClean="0">
                    <a:latin typeface="Cambria Math"/>
                  </a:rPr>
                  <a:t>(𝑥_5 𝑥𝑛𝑜𝑟𝑏_0,5 )</a:t>
                </a:r>
                <a:r>
                  <a:rPr lang="es-AR" b="0" i="0" baseline="0" dirty="0" smtClean="0"/>
                  <a:t>.</a:t>
                </a:r>
                <a:r>
                  <a:rPr lang="es-AR" b="0" i="0" baseline="0" smtClean="0">
                    <a:latin typeface="Cambria Math"/>
                  </a:rPr>
                  <a:t>(𝑥_4 𝑥𝑛𝑜𝑟𝑏_0,4 )</a:t>
                </a:r>
                <a:r>
                  <a:rPr lang="es-AR" b="0" baseline="0" dirty="0" smtClean="0"/>
                  <a:t>.</a:t>
                </a:r>
                <a:r>
                  <a:rPr lang="es-AR" b="0" i="0" baseline="0" smtClean="0">
                    <a:latin typeface="Cambria Math"/>
                  </a:rPr>
                  <a:t>(𝑥_3 𝑥𝑛𝑜𝑟𝑏_0,3 )</a:t>
                </a:r>
                <a:r>
                  <a:rPr lang="es-AR" b="0" i="0" baseline="0" dirty="0" smtClean="0"/>
                  <a:t>.</a:t>
                </a:r>
                <a:r>
                  <a:rPr lang="es-AR" b="0" i="0" baseline="0" smtClean="0">
                    <a:latin typeface="Cambria Math"/>
                  </a:rPr>
                  <a:t>(𝑥_2 𝑥𝑛𝑜𝑟𝑏_0,2 )</a:t>
                </a:r>
                <a:r>
                  <a:rPr lang="es-AR" b="0" i="0" baseline="0" dirty="0" smtClean="0"/>
                  <a:t>.</a:t>
                </a:r>
                <a:r>
                  <a:rPr lang="es-AR" b="0" i="0" baseline="0" smtClean="0">
                    <a:latin typeface="Cambria Math"/>
                  </a:rPr>
                  <a:t>(𝑥_1 𝑥𝑛𝑜𝑟𝑏_0,1 )</a:t>
                </a:r>
                <a:r>
                  <a:rPr lang="es-AR" b="0" i="0" baseline="0" dirty="0" smtClean="0"/>
                  <a:t>.</a:t>
                </a:r>
                <a:r>
                  <a:rPr lang="es-AR" b="0" i="0" baseline="0" smtClean="0">
                    <a:latin typeface="Cambria Math"/>
                  </a:rPr>
                  <a:t>(𝑥_0 𝑥𝑛𝑜𝑟𝑏_0,0 )</a:t>
                </a:r>
                <a:endParaRPr lang="es-AR" b="0" i="0" baseline="0" dirty="0" smtClean="0"/>
              </a:p>
              <a:p>
                <a:pPr marL="0" indent="0" algn="just">
                  <a:buFont typeface="Arial" panose="020B0604020202020204" pitchFamily="34" charset="0"/>
                  <a:buNone/>
                </a:pPr>
                <a:endParaRPr lang="es-AR" b="0" i="0" baseline="0" dirty="0" smtClean="0"/>
              </a:p>
              <a:p>
                <a:pPr marL="0" indent="0" algn="just">
                  <a:buFont typeface="Arial" panose="020B0604020202020204" pitchFamily="34" charset="0"/>
                  <a:buNone/>
                </a:pPr>
                <a:r>
                  <a:rPr lang="es-AR" b="0" i="0" baseline="0" dirty="0" smtClean="0"/>
                  <a:t>Como ejercicio diseñe el diagrama de lógica de la función z</a:t>
                </a:r>
                <a:r>
                  <a:rPr lang="es-AR" b="0" i="0" baseline="-25000" dirty="0" smtClean="0"/>
                  <a:t>0</a:t>
                </a:r>
                <a:r>
                  <a:rPr lang="es-AR" b="0" i="0" baseline="0" dirty="0" smtClean="0"/>
                  <a:t>, y comprenderá la complejidad de la lógica de comparación.</a:t>
                </a:r>
              </a:p>
              <a:p>
                <a:pPr marL="0" indent="0" algn="just">
                  <a:buFont typeface="Arial" panose="020B0604020202020204" pitchFamily="34" charset="0"/>
                  <a:buNone/>
                </a:pPr>
                <a:endParaRPr lang="es-AR" b="0" i="0" baseline="0" dirty="0" smtClean="0"/>
              </a:p>
            </p:txBody>
          </p:sp>
        </mc:Fallback>
      </mc:AlternateContent>
      <p:sp>
        <p:nvSpPr>
          <p:cNvPr id="4" name="3 Marcador de número de diapositiva"/>
          <p:cNvSpPr>
            <a:spLocks noGrp="1"/>
          </p:cNvSpPr>
          <p:nvPr>
            <p:ph type="sldNum" sz="quarter" idx="10"/>
          </p:nvPr>
        </p:nvSpPr>
        <p:spPr/>
        <p:txBody>
          <a:bodyPr/>
          <a:lstStyle/>
          <a:p>
            <a:fld id="{BB290C42-5423-4105-9918-BA0E3678071E}" type="slidenum">
              <a:rPr lang="es-AR" smtClean="0"/>
              <a:pPr/>
              <a:t>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b="0" i="0"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0" i="0" baseline="0" dirty="0"/>
              <a:t>El </a:t>
            </a:r>
            <a:r>
              <a:rPr lang="es-AR" b="1" i="0" baseline="0" dirty="0"/>
              <a:t>primer nivel</a:t>
            </a:r>
            <a:r>
              <a:rPr lang="es-AR" b="0" i="0" baseline="0" dirty="0"/>
              <a:t> corresponde a los </a:t>
            </a:r>
            <a:r>
              <a:rPr lang="es-AR" b="0" i="0" u="sng" baseline="0" dirty="0"/>
              <a:t>registros internos</a:t>
            </a:r>
            <a:r>
              <a:rPr lang="es-AR" b="0" i="0" baseline="0" dirty="0"/>
              <a:t>, del procesador, denominados también registros de propósito general, y aquellos a los que se accede por instrucciones del sistema operativo de más alto privilegio, utilizados durante el procesamiento de instrucciones de máquina. Estos registros son </a:t>
            </a:r>
            <a:r>
              <a:rPr lang="es-AR" b="0" i="0" u="sng" baseline="0" dirty="0"/>
              <a:t>alta velocidad</a:t>
            </a:r>
            <a:r>
              <a:rPr lang="es-AR" b="0" i="0" baseline="0" dirty="0"/>
              <a:t> y los </a:t>
            </a:r>
            <a:r>
              <a:rPr lang="es-AR" b="0" i="0" u="sng" baseline="0" dirty="0"/>
              <a:t>más importantes</a:t>
            </a:r>
            <a:r>
              <a:rPr lang="es-AR" b="0" i="0" u="none" baseline="0" dirty="0"/>
              <a:t>, clasificados según su función, son aquellos que se utilizan como registros de almacenamiento de operandos o registros de cálculo, registros para almacenar información de control y estado del sistema y registros para almacenar temporalmente identificadores de posición en la memoria principal, que en su mayoría actúan como punteros de direccionamiento.</a:t>
            </a:r>
          </a:p>
          <a:p>
            <a:pPr marL="0" indent="0" algn="just">
              <a:buFont typeface="Arial" panose="020B0604020202020204" pitchFamily="34" charset="0"/>
              <a:buNone/>
            </a:pPr>
            <a:endParaRPr lang="es-AR" b="0" i="0" u="none" baseline="0" dirty="0"/>
          </a:p>
          <a:p>
            <a:pPr marL="0" indent="0" algn="just">
              <a:buFont typeface="Arial" panose="020B0604020202020204" pitchFamily="34" charset="0"/>
              <a:buNone/>
            </a:pPr>
            <a:r>
              <a:rPr lang="es-AR" b="0" i="0" u="none" baseline="0" dirty="0"/>
              <a:t>En el </a:t>
            </a:r>
            <a:r>
              <a:rPr lang="es-AR" b="1" i="0" u="none" baseline="0" dirty="0"/>
              <a:t>segundo y tercer nivel</a:t>
            </a:r>
            <a:r>
              <a:rPr lang="es-AR" b="0" i="0" u="none" baseline="0" dirty="0"/>
              <a:t> encontramos soportes para el almacenamiento temporal de instrucciones y datos intercambiables, a los que accede el µP en forma directa. Estos soportes se denominan en forma genérica memorias DRAM, cuyos tiempos de respuesta suelen ser mayores que los tiempos de respuesta del procesador. En función de este parámetro se subclasifican en dos tipos, uno perteneciente al segundo nivel de la jerarquía y el otro al tercero:</a:t>
            </a:r>
          </a:p>
          <a:p>
            <a:pPr marL="171450" indent="-171450" algn="just">
              <a:buFont typeface="Arial" panose="020B0604020202020204" pitchFamily="34" charset="0"/>
              <a:buChar char="•"/>
            </a:pPr>
            <a:r>
              <a:rPr lang="es-AR" b="0" i="0" u="none" baseline="0" dirty="0"/>
              <a:t>La </a:t>
            </a:r>
            <a:r>
              <a:rPr lang="es-AR" b="1" i="0" u="none" baseline="0" dirty="0"/>
              <a:t>memoria caché</a:t>
            </a:r>
            <a:r>
              <a:rPr lang="es-AR" b="0" i="0" u="none" baseline="0" dirty="0"/>
              <a:t>, que es una memoria de semiconductores, es </a:t>
            </a:r>
            <a:r>
              <a:rPr lang="es-AR" b="0" i="0" u="sng" baseline="0" dirty="0"/>
              <a:t>más rápida que la DRAM</a:t>
            </a:r>
            <a:r>
              <a:rPr lang="es-AR" b="0" i="0" u="none" baseline="0" dirty="0"/>
              <a:t> de </a:t>
            </a:r>
            <a:r>
              <a:rPr lang="es-AR" b="0" i="0" u="sng" baseline="0" dirty="0"/>
              <a:t>mayor complejidad</a:t>
            </a:r>
            <a:r>
              <a:rPr lang="es-AR" b="0" i="0" u="none" baseline="0" dirty="0"/>
              <a:t> y, por lo tanto, de </a:t>
            </a:r>
            <a:r>
              <a:rPr lang="es-AR" b="0" i="0" u="sng" baseline="0" dirty="0"/>
              <a:t>poca capacidad</a:t>
            </a:r>
            <a:r>
              <a:rPr lang="es-AR" b="0" i="0" u="none" baseline="0" dirty="0"/>
              <a:t>, cuya </a:t>
            </a:r>
            <a:r>
              <a:rPr lang="es-AR" b="0" i="0" u="sng" baseline="0" dirty="0"/>
              <a:t>velocidad de respuesta se adapta a las exigencias del µP</a:t>
            </a:r>
            <a:r>
              <a:rPr lang="es-AR" b="0" i="0" u="none" baseline="0" dirty="0"/>
              <a:t>.</a:t>
            </a:r>
          </a:p>
          <a:p>
            <a:pPr marL="171450" indent="-171450" algn="just">
              <a:buFont typeface="Arial" panose="020B0604020202020204" pitchFamily="34" charset="0"/>
              <a:buChar char="•"/>
            </a:pPr>
            <a:r>
              <a:rPr lang="es-AR" b="0" i="0" u="none" baseline="0" dirty="0"/>
              <a:t>La </a:t>
            </a:r>
            <a:r>
              <a:rPr lang="es-AR" b="1" i="0" u="none" baseline="0" dirty="0"/>
              <a:t>memoria DRAM</a:t>
            </a:r>
            <a:r>
              <a:rPr lang="es-AR" b="0" i="0" u="none" baseline="0" dirty="0"/>
              <a:t>, que es una memoria de semiconductores </a:t>
            </a:r>
            <a:r>
              <a:rPr lang="es-AR" b="0" i="0" u="sng" baseline="0" dirty="0"/>
              <a:t>lenta</a:t>
            </a:r>
            <a:r>
              <a:rPr lang="es-AR" b="0" i="0" u="none" baseline="0" dirty="0"/>
              <a:t>, de </a:t>
            </a:r>
            <a:r>
              <a:rPr lang="es-AR" b="0" i="0" u="sng" baseline="0" dirty="0"/>
              <a:t>menor complejidad</a:t>
            </a:r>
            <a:r>
              <a:rPr lang="es-AR" b="0" i="0" u="none" baseline="0" dirty="0"/>
              <a:t> y, por lo tanto, utilizada para dotar al sistema de </a:t>
            </a:r>
            <a:r>
              <a:rPr lang="es-AR" b="0" i="0" u="sng" baseline="0" dirty="0"/>
              <a:t>mayor capacidad de memoria</a:t>
            </a:r>
            <a:r>
              <a:rPr lang="es-AR" b="0" i="0" u="none" baseline="0" dirty="0"/>
              <a:t>.</a:t>
            </a:r>
          </a:p>
          <a:p>
            <a:pPr marL="0" indent="0" algn="just">
              <a:buFont typeface="Arial" panose="020B0604020202020204" pitchFamily="34" charset="0"/>
              <a:buNone/>
            </a:pPr>
            <a:r>
              <a:rPr lang="es-AR" b="0" i="0" u="none" baseline="0" dirty="0"/>
              <a:t>Entonces, podemos suponer como relación válida entre ambas memorias que, mientras que la caché puede ser mucho más rápida, es probable que sea varias veces más pequeña y más cara que la DRAM.</a:t>
            </a:r>
          </a:p>
          <a:p>
            <a:pPr marL="0" indent="0" algn="just">
              <a:buFont typeface="Arial" panose="020B0604020202020204" pitchFamily="34" charset="0"/>
              <a:buNone/>
            </a:pPr>
            <a:r>
              <a:rPr lang="es-AR" b="0" i="0" baseline="0" dirty="0"/>
              <a:t>En resumen, </a:t>
            </a:r>
            <a:r>
              <a:rPr lang="es-AR" b="0" i="0" u="sng" baseline="0" dirty="0"/>
              <a:t>la memoria DRAM es de diseño más simple pero más lenta</a:t>
            </a:r>
            <a:r>
              <a:rPr lang="es-AR" b="0" i="0" baseline="0" dirty="0"/>
              <a:t>. La </a:t>
            </a:r>
            <a:r>
              <a:rPr lang="es-AR" b="0" i="0" u="sng" baseline="0" dirty="0"/>
              <a:t>memoria caché tiene tecnología SRAM y presenta una mayor cantidad de componentes por celda, siendo mucho más veloz</a:t>
            </a:r>
            <a:r>
              <a:rPr lang="es-AR" b="0" i="0" baseline="0" dirty="0"/>
              <a:t>. Esto lleva a una solución intermedia que considera las ventajas de cada una: utilizar mayor capacidad de DRAM y almacenar las zonas más frecuentemente accedidas en la memoria SRAM.</a:t>
            </a:r>
          </a:p>
          <a:p>
            <a:pPr marL="0" indent="0" algn="just">
              <a:buFont typeface="Arial" panose="020B0604020202020204" pitchFamily="34" charset="0"/>
              <a:buNone/>
            </a:pPr>
            <a:r>
              <a:rPr lang="es-AR" b="0" i="0" baseline="0" dirty="0"/>
              <a:t>El siguiente y </a:t>
            </a:r>
            <a:r>
              <a:rPr lang="es-AR" b="1" i="0" baseline="0" dirty="0"/>
              <a:t>último nivel</a:t>
            </a:r>
            <a:r>
              <a:rPr lang="es-AR" b="0" i="0" baseline="0" dirty="0"/>
              <a:t> corresponde a las memorias auxiliares, cuya </a:t>
            </a:r>
            <a:r>
              <a:rPr lang="es-AR" b="0" i="0" u="sng" baseline="0" dirty="0"/>
              <a:t>capacidad de almacenamiento supera de manera increíble la capacidad de la memoria DRAM</a:t>
            </a:r>
            <a:r>
              <a:rPr lang="es-AR" b="0" i="0" baseline="0" dirty="0"/>
              <a:t>, pero no puede tener una relación directa con el procesador si no es a través de ella. La </a:t>
            </a:r>
            <a:r>
              <a:rPr lang="es-AR" b="0" i="0" u="sng" baseline="0" dirty="0"/>
              <a:t>demora en el acceso a la información</a:t>
            </a:r>
            <a:r>
              <a:rPr lang="es-AR" b="0" i="0" baseline="0" dirty="0"/>
              <a:t>, </a:t>
            </a:r>
            <a:r>
              <a:rPr lang="es-AR" b="0" i="0" u="sng" baseline="0" dirty="0"/>
              <a:t>producida en su mayor parte a causa de los movimientos mecánicos necesarios para el acceso al soporte</a:t>
            </a:r>
            <a:r>
              <a:rPr lang="es-AR" b="0" i="0" u="none" baseline="0" dirty="0"/>
              <a:t>, hacen que se desaproveche lastimosamente el tiempo de la CPU. Por eso se gestiona la transferencia desde la memoria auxiliar hacia la memoria DRAM, para que el programa pueda ejecutarse desde esta última. El soporte de bits en las memorias auxiliares corresponde a la tecnología de medios </a:t>
            </a:r>
            <a:r>
              <a:rPr lang="es-AR" b="0" i="0" u="sng" baseline="0" dirty="0"/>
              <a:t>magnéticos y ópticos</a:t>
            </a:r>
            <a:r>
              <a:rPr lang="es-AR" b="0" i="0" u="none" baseline="0" dirty="0"/>
              <a:t>. </a:t>
            </a:r>
          </a:p>
          <a:p>
            <a:pPr marL="0" indent="0" algn="just">
              <a:buFont typeface="Arial" panose="020B0604020202020204" pitchFamily="34" charset="0"/>
              <a:buNone/>
            </a:pPr>
            <a:r>
              <a:rPr lang="es-AR" b="0" i="0" u="none" baseline="0" dirty="0"/>
              <a:t>Las memorias de disco permiten acceso directo a la información y </a:t>
            </a:r>
            <a:r>
              <a:rPr lang="es-AR" b="0" i="0" u="sng" baseline="0" dirty="0"/>
              <a:t>su capacidad se mide en gigabytes</a:t>
            </a:r>
            <a:r>
              <a:rPr lang="es-AR" b="0" i="0" u="none" baseline="0" dirty="0"/>
              <a:t> (2</a:t>
            </a:r>
            <a:r>
              <a:rPr lang="es-AR" b="0" i="0" u="none" baseline="30000" dirty="0"/>
              <a:t>10</a:t>
            </a:r>
            <a:r>
              <a:rPr lang="es-AR" b="0" i="0" u="none" baseline="0" dirty="0"/>
              <a:t>.2</a:t>
            </a:r>
            <a:r>
              <a:rPr lang="es-AR" b="0" i="0" u="none" baseline="30000" dirty="0"/>
              <a:t>10</a:t>
            </a:r>
            <a:r>
              <a:rPr lang="es-AR" b="0" i="0" u="none" baseline="0" dirty="0"/>
              <a:t>.2</a:t>
            </a:r>
            <a:r>
              <a:rPr lang="es-AR" b="0" i="0" u="none" baseline="30000" dirty="0"/>
              <a:t>10</a:t>
            </a:r>
            <a:r>
              <a:rPr lang="es-AR" b="0" i="0" u="none" baseline="0" dirty="0"/>
              <a:t> bytes) </a:t>
            </a:r>
            <a:r>
              <a:rPr lang="es-AR" b="0" i="0" u="sng" baseline="0" dirty="0"/>
              <a:t>terabytes</a:t>
            </a:r>
            <a:r>
              <a:rPr lang="es-AR" b="0" i="0" u="none" baseline="0" dirty="0"/>
              <a:t> (2</a:t>
            </a:r>
            <a:r>
              <a:rPr lang="es-AR" b="0" i="0" u="none" baseline="30000" dirty="0"/>
              <a:t>10</a:t>
            </a:r>
            <a:r>
              <a:rPr lang="es-AR" b="0" i="0" u="none" baseline="0" dirty="0"/>
              <a:t>.2</a:t>
            </a:r>
            <a:r>
              <a:rPr lang="es-AR" b="0" i="0" u="none" baseline="30000" dirty="0"/>
              <a:t>10</a:t>
            </a:r>
            <a:r>
              <a:rPr lang="es-AR" b="0" i="0" u="none" baseline="0" dirty="0"/>
              <a:t>.2</a:t>
            </a:r>
            <a:r>
              <a:rPr lang="es-AR" b="0" i="0" u="none" baseline="30000" dirty="0"/>
              <a:t>10</a:t>
            </a:r>
            <a:r>
              <a:rPr lang="es-AR" b="0" i="0" u="none" baseline="0" dirty="0"/>
              <a:t>.2</a:t>
            </a:r>
            <a:r>
              <a:rPr lang="es-AR" b="0" i="0" u="none" baseline="30000" dirty="0"/>
              <a:t>10</a:t>
            </a:r>
            <a:r>
              <a:rPr lang="es-AR" b="0" i="0" u="none" baseline="0" dirty="0"/>
              <a:t> bytes) </a:t>
            </a:r>
            <a:r>
              <a:rPr lang="es-AR" b="0" i="0" u="sng" baseline="0" dirty="0"/>
              <a:t>y petabytes</a:t>
            </a:r>
            <a:r>
              <a:rPr lang="es-AR" b="0" i="0" u="none" baseline="0" dirty="0"/>
              <a:t> (2</a:t>
            </a:r>
            <a:r>
              <a:rPr lang="es-AR" b="0" i="0" u="none" baseline="30000" dirty="0"/>
              <a:t>50</a:t>
            </a:r>
            <a:r>
              <a:rPr lang="es-AR" b="0" i="0" u="none" baseline="0" dirty="0"/>
              <a:t> bytes)</a:t>
            </a:r>
            <a:endParaRPr lang="es-AR" b="0" i="0" u="sng"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dirty="0"/>
              <a:t>SRAM = </a:t>
            </a:r>
            <a:r>
              <a:rPr lang="es-AR" i="1" dirty="0"/>
              <a:t>static</a:t>
            </a:r>
            <a:r>
              <a:rPr lang="es-AR" dirty="0"/>
              <a:t> RAM</a:t>
            </a:r>
            <a:endParaRPr lang="es-AR" b="0" i="0" u="sng"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sng" dirty="0"/>
              <a:t>Resumen</a:t>
            </a:r>
          </a:p>
          <a:p>
            <a:pPr marL="0" indent="0" algn="just">
              <a:buFont typeface="Arial" panose="020B0604020202020204" pitchFamily="34" charset="0"/>
              <a:buNone/>
            </a:pPr>
            <a:r>
              <a:rPr lang="es-AR" b="1" i="0" u="none" baseline="0" dirty="0"/>
              <a:t>ALMACENAR</a:t>
            </a:r>
            <a:r>
              <a:rPr lang="es-AR" b="0" i="0" u="none" baseline="0" dirty="0"/>
              <a:t> en mayor medida en la </a:t>
            </a:r>
            <a:r>
              <a:rPr lang="es-AR" b="1" i="0" u="none" baseline="0" dirty="0"/>
              <a:t>DRAM</a:t>
            </a:r>
            <a:r>
              <a:rPr lang="es-AR" b="0" i="0" u="none" baseline="0" dirty="0"/>
              <a:t> a bajo costo por bit</a:t>
            </a:r>
          </a:p>
          <a:p>
            <a:pPr marL="0" indent="0" algn="just">
              <a:buFont typeface="Arial" panose="020B0604020202020204" pitchFamily="34" charset="0"/>
              <a:buNone/>
            </a:pPr>
            <a:r>
              <a:rPr lang="es-AR" b="1" i="0" u="none" baseline="0" dirty="0"/>
              <a:t>INCORPORAR</a:t>
            </a:r>
            <a:r>
              <a:rPr lang="es-AR" b="0" i="0" u="none" baseline="0" dirty="0"/>
              <a:t> una pequeña </a:t>
            </a:r>
            <a:r>
              <a:rPr lang="es-AR" b="1" i="0" u="none" baseline="0" dirty="0"/>
              <a:t>memoria caché</a:t>
            </a:r>
            <a:r>
              <a:rPr lang="es-AR" b="0" i="0" u="none" baseline="0" dirty="0"/>
              <a:t> de alta velocidad</a:t>
            </a:r>
          </a:p>
          <a:p>
            <a:pPr marL="0" indent="0" algn="just">
              <a:buFont typeface="Arial" panose="020B0604020202020204" pitchFamily="34" charset="0"/>
              <a:buNone/>
            </a:pPr>
            <a:r>
              <a:rPr lang="es-AR" b="1" i="0" u="none" baseline="0" dirty="0"/>
              <a:t>GUARDAR</a:t>
            </a:r>
            <a:r>
              <a:rPr lang="es-AR" b="0" i="0" u="none" baseline="0" dirty="0"/>
              <a:t> copias de DRAM en caché</a:t>
            </a:r>
          </a:p>
          <a:p>
            <a:pPr marL="0" indent="0" algn="just">
              <a:buFont typeface="Arial" panose="020B0604020202020204" pitchFamily="34" charset="0"/>
              <a:buNone/>
            </a:pPr>
            <a:endParaRPr lang="es-AR" b="0" i="0" u="none" baseline="0" dirty="0"/>
          </a:p>
          <a:p>
            <a:pPr marL="0" indent="0" algn="just">
              <a:buFont typeface="Arial" panose="020B0604020202020204" pitchFamily="34" charset="0"/>
              <a:buNone/>
            </a:pPr>
            <a:r>
              <a:rPr lang="es-AR" b="0" i="0" u="none" baseline="0" dirty="0"/>
              <a:t>La figura ilustra una típica conexión de caché.</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El “cerebro” de un sistema de memoria caché se llama controlador de memoria caché. Cuando éste trae una instrucción de la memoria principal, también trae las próximas instrucciones y las almacena en caché. Esto ocurre</a:t>
            </a:r>
            <a:r>
              <a:rPr lang="es-AR" u="none" baseline="0" dirty="0"/>
              <a:t> porque hay una alta probabilidad de que la próxima instrucción también se necesite. Esto incrementa la posibilidad de que la CPU encuentre la instrucción que precise en la memoria más rápida y, por lo tanto, pueda optimizar el tiempo.</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2</a:t>
            </a:r>
            <a:r>
              <a:rPr lang="es-AR" u="none" baseline="30000" dirty="0"/>
              <a:t>15</a:t>
            </a:r>
            <a:r>
              <a:rPr lang="es-AR" u="none" dirty="0"/>
              <a:t>=32768</a:t>
            </a:r>
          </a:p>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Se deduce que la cantidad de líneas de la caché depende</a:t>
            </a:r>
            <a:r>
              <a:rPr lang="es-AR" u="none" baseline="0" dirty="0"/>
              <a:t> de su capacidad expresada en bytes y que esta medida es el tamaño de la memoria de datos.</a:t>
            </a:r>
          </a:p>
          <a:p>
            <a:pPr marL="0" indent="0" algn="just">
              <a:buFont typeface="Arial" panose="020B0604020202020204" pitchFamily="34" charset="0"/>
              <a:buNone/>
            </a:pPr>
            <a:endParaRPr lang="es-AR" u="none" baseline="0" dirty="0"/>
          </a:p>
          <a:p>
            <a:pPr marL="0" indent="0" algn="just">
              <a:buFont typeface="Arial" panose="020B0604020202020204" pitchFamily="34" charset="0"/>
              <a:buNone/>
            </a:pPr>
            <a:r>
              <a:rPr lang="es-AR" u="none" baseline="0" dirty="0"/>
              <a:t>Por ej., si es de 8K, entonces 2</a:t>
            </a:r>
            <a:r>
              <a:rPr lang="es-AR" u="none" baseline="30000" dirty="0"/>
              <a:t>3</a:t>
            </a:r>
            <a:r>
              <a:rPr lang="es-AR" u="none" baseline="0" dirty="0"/>
              <a:t>.2</a:t>
            </a:r>
            <a:r>
              <a:rPr lang="es-AR" u="none" baseline="30000" dirty="0"/>
              <a:t>10</a:t>
            </a:r>
            <a:r>
              <a:rPr lang="es-AR" u="none" baseline="0" dirty="0"/>
              <a:t>=2</a:t>
            </a:r>
            <a:r>
              <a:rPr lang="es-AR" u="none" baseline="30000" dirty="0"/>
              <a:t>13</a:t>
            </a:r>
            <a:r>
              <a:rPr lang="es-AR" u="none" baseline="0" dirty="0"/>
              <a:t> entre 2</a:t>
            </a:r>
            <a:r>
              <a:rPr lang="es-AR" u="none" baseline="30000" dirty="0"/>
              <a:t>5</a:t>
            </a:r>
            <a:r>
              <a:rPr lang="es-AR" u="none" baseline="0" dirty="0"/>
              <a:t>=2</a:t>
            </a:r>
            <a:r>
              <a:rPr lang="es-AR" u="none" baseline="30000" dirty="0"/>
              <a:t>13-5</a:t>
            </a:r>
            <a:r>
              <a:rPr lang="es-AR" u="none" baseline="0" dirty="0"/>
              <a:t>=2</a:t>
            </a:r>
            <a:r>
              <a:rPr lang="es-AR" u="none" baseline="30000" dirty="0"/>
              <a:t>8</a:t>
            </a:r>
            <a:r>
              <a:rPr lang="es-AR" u="none" baseline="0" dirty="0"/>
              <a:t>=256 líneas de 256 bits cada una (256.256/8=8192=8K). Por ende, ahora la memoria de etiquetas es de 256.15. Cada etiqueta hace referencia a una línea con los mismos 15bits que determinan el número de bloque. </a:t>
            </a:r>
          </a:p>
          <a:p>
            <a:pPr marL="0" indent="0" algn="just">
              <a:buFont typeface="Arial" panose="020B0604020202020204" pitchFamily="34" charset="0"/>
              <a:buNone/>
            </a:pPr>
            <a:endParaRPr lang="es-AR" u="none" baseline="0" dirty="0"/>
          </a:p>
          <a:p>
            <a:pPr marL="0" indent="0" algn="just">
              <a:buFont typeface="Arial" panose="020B0604020202020204" pitchFamily="34" charset="0"/>
              <a:buNone/>
            </a:pPr>
            <a:r>
              <a:rPr lang="es-AR" u="sng" baseline="0" dirty="0"/>
              <a:t>Ejercicio</a:t>
            </a:r>
            <a:r>
              <a:rPr lang="es-AR" u="none" baseline="0" dirty="0"/>
              <a:t>: Realizar el caso del ejemplo anterior considerando: Memoria RAM de 1M y Memoria caché de 16K y bloques de 8 bytes.</a:t>
            </a:r>
          </a:p>
          <a:p>
            <a:pPr marL="0" indent="0" algn="just">
              <a:buFont typeface="Arial" panose="020B0604020202020204" pitchFamily="34" charset="0"/>
              <a:buNone/>
            </a:pPr>
            <a:endParaRPr lang="es-AR" u="none" baseline="0" dirty="0"/>
          </a:p>
          <a:p>
            <a:pPr marL="0" indent="0" algn="just">
              <a:buFont typeface="Arial" panose="020B0604020202020204" pitchFamily="34" charset="0"/>
              <a:buNone/>
            </a:pPr>
            <a:r>
              <a:rPr lang="es-AR" u="none" baseline="0" dirty="0"/>
              <a:t>La figura ilustra las 3 memorias vistas por el controlador</a:t>
            </a:r>
            <a:endParaRPr lang="es-AR" u="sng"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sng"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Debido</a:t>
            </a:r>
            <a:r>
              <a:rPr lang="es-AR" u="none" baseline="0" dirty="0"/>
              <a:t> a que el acceso a caché se realiza por un bus separado –esto es, primero al bus que la conecta con el procesador-, si la referencia no se encuentra, recién entonces se accede al bus de dato de memoria. De este modo, mientras el procesador está accediendo a caché, un maestro de bus asociado a un dispositivo de E/S puede acceder en forma simultánea a la RAM y, de esta manera, se optimiza el uso del bus de dato que permite el acceso a memoria principal.</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baseline="0" dirty="0"/>
              <a:t>En la figura se muestra la conexión en serie</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En la figura se muestra la conexión en paralelo.</a:t>
            </a:r>
          </a:p>
          <a:p>
            <a:pPr marL="0" indent="0" algn="just">
              <a:buFont typeface="Arial" panose="020B0604020202020204" pitchFamily="34" charset="0"/>
              <a:buNone/>
            </a:pPr>
            <a:endParaRPr lang="es-AR" u="none" dirty="0"/>
          </a:p>
          <a:p>
            <a:pPr marL="0" indent="0" algn="just">
              <a:buFont typeface="Arial" panose="020B0604020202020204" pitchFamily="34" charset="0"/>
              <a:buNone/>
            </a:pPr>
            <a:r>
              <a:rPr lang="es-AR" u="none" dirty="0"/>
              <a:t>Tener</a:t>
            </a:r>
            <a:r>
              <a:rPr lang="es-AR" u="none" baseline="0" dirty="0"/>
              <a:t> en cuenta que </a:t>
            </a:r>
            <a:r>
              <a:rPr lang="es-AR" u="none" dirty="0"/>
              <a:t>“acierto”=la posición buscada se</a:t>
            </a:r>
            <a:r>
              <a:rPr lang="es-AR" u="none" baseline="0" dirty="0"/>
              <a:t> encuentra en caché.</a:t>
            </a:r>
          </a:p>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29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El esquema muestra la etiqueta</a:t>
            </a:r>
            <a:r>
              <a:rPr lang="es-AR" u="none" baseline="0" dirty="0"/>
              <a:t> (expresada en bits) que identifica al bloque 127 y la línea correspondiente (expresada en hexadecimal).</a:t>
            </a:r>
          </a:p>
          <a:p>
            <a:pPr marL="0" indent="0" algn="just">
              <a:buFont typeface="Arial" panose="020B0604020202020204" pitchFamily="34" charset="0"/>
              <a:buNone/>
            </a:pPr>
            <a:r>
              <a:rPr lang="es-AR" u="none" baseline="0" dirty="0"/>
              <a:t>Si el byte en cuestión es el identificado por la dirección hexadecimal 00FC0 (denominada dirección física o absoluta), 00FC0 se pasa a binario y resulta 0000 0000 1111 1100 0000, entonces, los 15 bits de orden superior resaltados en negrita muestran la etiqueta (127 decimal) y los 5 bits restantes, el número de byte dentro del bloque (0 decimal), en este caso el primero, cuyo contenido es “15”.</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El diagrama muestra la línea seleccionada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Si bien ésta es la organización interna menos utilizada en los subsistemas actuales, se lo detalla por su simplicidad y como primera aproximación a</a:t>
            </a:r>
            <a:r>
              <a:rPr lang="es-AR" baseline="0" dirty="0"/>
              <a:t> la organización más usada, que es la de correspondencia asociativa por conjuntos.</a:t>
            </a:r>
            <a:endParaRPr lang="es-AR" dirty="0"/>
          </a:p>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39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none" dirty="0"/>
              <a:t>No requiere algoritmo de sustitución, puesto que se conoce el emplazamiento de cada sector</a:t>
            </a:r>
            <a:r>
              <a:rPr lang="es-AR" u="none" baseline="0" dirty="0"/>
              <a:t> en caché (línea YY), es por esto que indicamos que </a:t>
            </a:r>
            <a:r>
              <a:rPr lang="es-AR" u="sng" baseline="0" dirty="0"/>
              <a:t>dos bloques o grupos de RAM con idénticos YY no pueden estar en caché de forma simultánea</a:t>
            </a:r>
            <a:r>
              <a:rPr lang="es-AR" u="none" baseline="0" dirty="0"/>
              <a:t>.</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sng" dirty="0"/>
              <a:t>Nota</a:t>
            </a:r>
            <a:r>
              <a:rPr lang="es-AR" u="none" dirty="0"/>
              <a:t>: </a:t>
            </a:r>
            <a:r>
              <a:rPr lang="es-AR" dirty="0"/>
              <a:t>considere sólo los 10 bits de orden inferior cuando pase las cadenas hexadecimales a binario, puesto que en el pasaje directo </a:t>
            </a:r>
            <a:r>
              <a:rPr lang="es-AR"/>
              <a:t>se generan 12.</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u="sng" dirty="0"/>
              <a:t>Nota</a:t>
            </a:r>
            <a:r>
              <a:rPr lang="es-AR" u="none" dirty="0"/>
              <a:t>: </a:t>
            </a:r>
            <a:r>
              <a:rPr lang="es-AR" dirty="0"/>
              <a:t>considere sólo los 10 bits de orden inferior cuando pase las cadenas hexadecimales a binario, puesto que en el pasaje directo se generan 12.</a:t>
            </a:r>
          </a:p>
          <a:p>
            <a:pPr marL="0" indent="0" algn="just">
              <a:buFont typeface="Arial" panose="020B0604020202020204" pitchFamily="34" charset="0"/>
              <a:buNone/>
            </a:pPr>
            <a:endParaRPr lang="es-AR" u="none" dirty="0"/>
          </a:p>
          <a:p>
            <a:pPr marL="0" indent="0" algn="just">
              <a:buFont typeface="Arial" panose="020B0604020202020204" pitchFamily="34" charset="0"/>
              <a:buNone/>
            </a:pPr>
            <a:r>
              <a:rPr lang="es-AR" u="sng" dirty="0"/>
              <a:t>Ejercicio</a:t>
            </a:r>
            <a:r>
              <a:rPr lang="es-AR" u="none" dirty="0"/>
              <a:t>. Indicar</a:t>
            </a:r>
            <a:r>
              <a:rPr lang="es-AR" u="none" baseline="0" dirty="0"/>
              <a:t> en hexadecimal la dirección que permite acceder con éxito a la línea identificada con el n°”3” y referencie el byte cuyo contenido es “32”</a:t>
            </a:r>
          </a:p>
          <a:p>
            <a:pPr marL="0" indent="0" algn="just">
              <a:buFont typeface="Arial" panose="020B0604020202020204" pitchFamily="34" charset="0"/>
              <a:buNone/>
            </a:pPr>
            <a:r>
              <a:rPr lang="es-AR" u="sng" baseline="0" dirty="0"/>
              <a:t>Respuesta</a:t>
            </a:r>
            <a:r>
              <a:rPr lang="es-AR" u="none" baseline="0" dirty="0"/>
              <a:t>: 0011011111=0DF</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Se indica que las n etiquetas y las n matrices de datos de una misma línea constituyen un conjunto.</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Para facilitar su comprensión, en la primera vía,</a:t>
            </a:r>
            <a:r>
              <a:rPr lang="es-AR" baseline="0" dirty="0"/>
              <a:t> o vía 0, se utilizó la misma matriz que en el ejemplo anterior. La segunda vía o vía 1, tiene idéntica estructura. </a:t>
            </a:r>
            <a:endParaRPr lang="es-AR" dirty="0"/>
          </a:p>
          <a:p>
            <a:pPr marL="0" indent="0" algn="just">
              <a:buFont typeface="Arial" panose="020B0604020202020204" pitchFamily="34" charset="0"/>
              <a:buNone/>
            </a:pPr>
            <a:endParaRPr lang="es-AR" u="none" dirty="0"/>
          </a:p>
          <a:p>
            <a:pPr marL="0" indent="0" algn="just">
              <a:buFont typeface="Arial" panose="020B0604020202020204" pitchFamily="34" charset="0"/>
              <a:buNone/>
            </a:pPr>
            <a:r>
              <a:rPr lang="es-AR" u="none" dirty="0"/>
              <a:t>La tabla muestra la caché de 2 vías o conjuntos.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Se indica que las n etiquetas y las n matrices de datos de una misma línea constituyen un conjunto.</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Para facilitar su comprensión, en la primera vía,</a:t>
            </a:r>
            <a:r>
              <a:rPr lang="es-AR" baseline="0" dirty="0"/>
              <a:t> o vía 0, se utilizó la misma matriz que en el ejemplo anterior. La segunda vía o vía 1, tiene idéntica estructura. </a:t>
            </a:r>
            <a:endParaRPr lang="es-AR" dirty="0"/>
          </a:p>
          <a:p>
            <a:pPr marL="0" indent="0" algn="just">
              <a:buFont typeface="Arial" panose="020B0604020202020204" pitchFamily="34" charset="0"/>
              <a:buNone/>
            </a:pPr>
            <a:endParaRPr lang="es-AR" u="none" dirty="0"/>
          </a:p>
          <a:p>
            <a:pPr marL="0" indent="0" algn="just">
              <a:buFont typeface="Arial" panose="020B0604020202020204" pitchFamily="34" charset="0"/>
              <a:buNone/>
            </a:pPr>
            <a:r>
              <a:rPr lang="es-AR" u="none" dirty="0"/>
              <a:t>Si se quiere calcular cuál es el identificador de grupo o bloque en RAM, se debe pensar que si el KB se dividió en grupos de 8 bytes y en el ejercicio anterior ya se calculó que entonces hay 128 grupos, su identificador lo constituyen los 7 bits de orden superior de la dirección física total de 10 bits (esto es, sin los xxx), por lo tanto, el primer</a:t>
            </a:r>
            <a:r>
              <a:rPr lang="es-AR" u="none" baseline="0" dirty="0"/>
              <a:t> bloque es el 1001000 binario o 48 en hexadecimal, y el segundo es el 1011000 en binario o 58 en hexadecimal.</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Recordar que en las</a:t>
            </a:r>
            <a:r>
              <a:rPr lang="es-AR" u="none" baseline="0" dirty="0"/>
              <a:t> organizaciones sectorizadas, </a:t>
            </a:r>
            <a:r>
              <a:rPr lang="es-AR" u="none" dirty="0"/>
              <a:t>por</a:t>
            </a:r>
            <a:r>
              <a:rPr lang="es-AR" u="none" baseline="0" dirty="0"/>
              <a:t> cada sector o línea se establece la relación con una sola etiqueta</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49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AR" dirty="0"/>
              <a:t>Una memoria es de </a:t>
            </a:r>
            <a:r>
              <a:rPr lang="es-AR" b="1" dirty="0"/>
              <a:t>acceso aleatorio</a:t>
            </a:r>
            <a:r>
              <a:rPr lang="es-AR" dirty="0"/>
              <a:t> cuando un componente de selección habilita una palabra (o posición) e inhabilita a las demás. En cada acceso el componente de selección de palabra (o decodificador de direcciones) recibe “el identificador” (que es único) de la unidad de información implicada. El tiempo de acceso es independiente del lugar físico que ocupa la unidad de información en el soporte.</a:t>
            </a:r>
          </a:p>
          <a:p>
            <a:pPr algn="just"/>
            <a:r>
              <a:rPr lang="es-AR" dirty="0"/>
              <a:t>Una memoria es de </a:t>
            </a:r>
            <a:r>
              <a:rPr lang="es-AR" b="1" dirty="0"/>
              <a:t>acceso secuencial</a:t>
            </a:r>
            <a:r>
              <a:rPr lang="es-AR" dirty="0"/>
              <a:t> cuando para acceder a una unidad de información se establece una posición de referencia, a partir de la cual comienza un rastreo de la UI que consiste en la lectura de todas las unidades que la preceden, hasta lograr la buscada. En este caso, el tiempo de acceso depende de la distancia entre la posición inicial y la UI.</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Una variable de cálculo puede sufrir</a:t>
            </a:r>
            <a:r>
              <a:rPr lang="es-AR" u="none" baseline="0" dirty="0"/>
              <a:t> varias actualizaciones durante el procesamiento sin que se tomen en cuenta sus resultados parciales, ése es el caso de una sumatoria de 1 a n de una misma variable.</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Por otra parte, si la computadora es un servidor en una red de computadoras, el acceso a su memoria principal es elevado, así como el acceso a sus dispositivos de E/S, esto produce un alto tráfico en el bus, que se beneficia con la implementación de estos niveles de memoria.</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En el caso de sistemas multiprocesadores su utilización se justifica en gran medida, ya que en estos sistemas muchos comparten la misma memoria, por lo tanto,</a:t>
            </a:r>
            <a:r>
              <a:rPr lang="es-AR" u="none" baseline="0" dirty="0"/>
              <a:t> el acceso frecuente al bus puede llegar a condiciones de saturación.</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sng" dirty="0"/>
              <a:t>Ej.</a:t>
            </a:r>
            <a:r>
              <a:rPr lang="es-AR" dirty="0"/>
              <a:t>: Un procesador asociado a un bus de direcciones de 16 bits (0,2</a:t>
            </a:r>
            <a:r>
              <a:rPr lang="es-AR" baseline="30000" dirty="0"/>
              <a:t>16</a:t>
            </a:r>
            <a:r>
              <a:rPr lang="es-AR" dirty="0"/>
              <a:t>-1)=(0;65535),</a:t>
            </a:r>
            <a:r>
              <a:rPr lang="es-AR" baseline="0" dirty="0"/>
              <a:t> sólo puede disponer de una memoria organizada de manera lineal en 64K posiciones (si en cada posición se almacenan 8 bits, entonces se indica que puede direccionar 64Kbytes)</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El</a:t>
            </a:r>
            <a:r>
              <a:rPr lang="es-AR" u="none" baseline="0" dirty="0"/>
              <a:t> esquema muestra la distribución de 4 chips de memoria</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59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AR" dirty="0"/>
              <a:t>A las de lectura/escritura también se</a:t>
            </a:r>
            <a:r>
              <a:rPr lang="es-AR" baseline="0" dirty="0"/>
              <a:t> las llama “vivas” y a las de solo lecturas “muertas”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Las líneas de selección de chip ingresan a un decodificador n a 2</a:t>
            </a:r>
            <a:r>
              <a:rPr lang="es-AR" u="none" baseline="30000" dirty="0"/>
              <a:t>n</a:t>
            </a:r>
            <a:r>
              <a:rPr lang="es-AR" u="none" dirty="0"/>
              <a:t>,</a:t>
            </a:r>
            <a:r>
              <a:rPr lang="es-AR" u="none" baseline="0" dirty="0"/>
              <a:t> que habilita la entrada EN, la selección del chip (</a:t>
            </a:r>
            <a:r>
              <a:rPr lang="es-AR" i="1" u="none" baseline="0" dirty="0"/>
              <a:t>chip select</a:t>
            </a:r>
            <a:r>
              <a:rPr lang="es-AR" u="none" baseline="0" dirty="0"/>
              <a:t>) que corresponda.</a:t>
            </a:r>
            <a:endParaRPr lang="es-AR" u="none"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dirty="0"/>
              <a:t>Recordar que potencias de igual base de suman, por lo que </a:t>
            </a:r>
            <a:r>
              <a:rPr lang="es-AR" dirty="0"/>
              <a:t>2</a:t>
            </a:r>
            <a:r>
              <a:rPr lang="es-AR" baseline="30000" dirty="0"/>
              <a:t>6</a:t>
            </a:r>
            <a:r>
              <a:rPr lang="es-AR" dirty="0"/>
              <a:t>.2</a:t>
            </a:r>
            <a:r>
              <a:rPr lang="es-AR" baseline="30000" dirty="0"/>
              <a:t>10</a:t>
            </a:r>
            <a:r>
              <a:rPr lang="es-AR" baseline="0" dirty="0"/>
              <a:t>=</a:t>
            </a:r>
            <a:r>
              <a:rPr lang="es-AR" dirty="0"/>
              <a:t>2</a:t>
            </a:r>
            <a:r>
              <a:rPr lang="es-AR" baseline="30000" dirty="0"/>
              <a:t>16</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30000"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Se debe considerar que no siempre es conveniente que en capacidades de almacenamiento muy grandes se utilice el modelo lineal de direcciones. Ésta será una de las tantas formas en las que se puede acceder a memoria, pero no la única.</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Tener en cuenta que la administración del espacio en memoria es </a:t>
            </a:r>
            <a:r>
              <a:rPr lang="es-AR" u="none" baseline="0" dirty="0" err="1"/>
              <a:t>resposabilidad</a:t>
            </a:r>
            <a:r>
              <a:rPr lang="es-AR" u="none" baseline="0" dirty="0"/>
              <a:t> del SO.</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En un chip de memoria el soporte del bit será un par condensador/transistor, que se replica tantas veces como bits se puedan almacenar en el chip.</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El controlador de memoria genera todas las señales de control (por ej. RAS y CAS) y las de tiempo que se necesitan para la actividad en memoria; además, posibilita su inicialización o período de arranque en el que se realizan escrituras sobre todas las celdas, de modo de cargar cada una de ellas a su capacidad máxima.</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b="1" u="sng" baseline="0" dirty="0"/>
              <a:t>SIMM</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b="0" u="none" baseline="0" dirty="0"/>
              <a:t>SIMM (siglas en inglés de Single In-line Memory Module), Es un formato para módulos de memoria RAM que consisten en placas de circuito impreso sobre las que se montan los integrados de memoria DRAM. Estos módulos se insertan en zócalos sobre la placa base. Los contactos en ambas caras están interconectados, esta es la mayor diferencia respecto de sus sucesores los </a:t>
            </a:r>
            <a:r>
              <a:rPr lang="es-AR" b="0" u="none" baseline="0" dirty="0" err="1"/>
              <a:t>DIMMs</a:t>
            </a:r>
            <a:r>
              <a:rPr lang="es-AR" b="0" u="none" baseline="0" dirty="0"/>
              <a:t>. Fueron muy populares desde principios de los 80 hasta finales de los 90, el formato fue estandarizado por JEDEC bajo el número JESD-21C.</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b="1" u="sng" baseline="0"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b="1" u="sng" baseline="0" dirty="0"/>
              <a:t>DIMM</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Los DIMM (sigla en inglés de dual in-line memory module, traducible como «módulo de memoria con contactos duales») son, al igual que sus precedentes SIMM, módulos de memoria RAM que se conectan directamente en las ranuras de la placa base de las computadoras personales y están constituidos por pequeños circuitos impresos que contienen circuitos integrados de memoria. Los módulos DIMM son reconocibles externamente por tener cada contacto (o pin) de una de sus caras separado del opuesto de la otra, a diferencia de los SIMM en que cada contacto está unido a su opuesto. La disposición física de los DIMM duplica el número de contactos diferenciados con el bus.</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Los módulos DIMM comenzaron a reemplazar a los SIMM como el tipo predominante de memoria cuando los microprocesadores Intel Pentium tomaron dominio del mercado.</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Un DIMM puede comunicarse con la caché a 64 bits (y algunos a 72 bits), a diferencia de los 32 bits de los SIMM.</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El hecho de que los módulos en formato DIMM sean memorias de 64 bits, explica por qué no necesitan emparejamiento. Los módulos DIMM poseen circuitos de memoria en ambos lados de la placa de circuito impresa, y poseen a la vez, 84 contactos de cada lado, lo cual suma un total de 168 contactos. Además de ser de mayores dimensiones que los módulos SIMM (130x25 mm), estos módulos poseen una segunda muesca que evita confusiones.</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También existen módulos más pequeños, conocidos como </a:t>
            </a:r>
            <a:r>
              <a:rPr lang="es-AR" u="sng" baseline="0" dirty="0"/>
              <a:t>SO DIMM</a:t>
            </a:r>
            <a:r>
              <a:rPr lang="es-AR" u="none" baseline="0" dirty="0"/>
              <a:t> (DIMM de contorno pequeño), diseñados para computadoras portátiles. Los módulos SO DIMM sólo cuentan con 144 contactos en el caso de las memorias de 64 bits, y con 77 contactos en el caso de las memorias de 32 bits.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Las figuras ilustran lo siguiente:</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s-AR" u="none" baseline="0" dirty="0"/>
              <a:t>Inserción de un chip</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s-AR" u="none" baseline="0" dirty="0"/>
              <a:t>Esquema de un módulo</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s-AR" u="none" baseline="0" dirty="0"/>
              <a:t>Inserción de los módulos en una placa base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tabla muestra la descripción de parte de un DRAM DIMM</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69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En ambos casos, paridad o ECC, cuando se detecta un error se produce una interrupción no </a:t>
            </a:r>
            <a:r>
              <a:rPr lang="es-AR" u="none" baseline="0" dirty="0" err="1"/>
              <a:t>mascarable</a:t>
            </a:r>
            <a:r>
              <a:rPr lang="es-AR" u="none" baseline="0"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Los </a:t>
            </a:r>
            <a:r>
              <a:rPr lang="es-AR" dirty="0" err="1"/>
              <a:t>SOs</a:t>
            </a:r>
            <a:r>
              <a:rPr lang="es-AR" dirty="0"/>
              <a:t> han evolucionado de manera tal</a:t>
            </a:r>
            <a:r>
              <a:rPr lang="es-AR" baseline="0" dirty="0"/>
              <a:t> que </a:t>
            </a:r>
            <a:r>
              <a:rPr lang="es-AR" dirty="0"/>
              <a:t>le permiten administrar la memoria de manera más eficiente.</a:t>
            </a: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79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AR" dirty="0"/>
              <a:t>Por ejemplo:</a:t>
            </a:r>
          </a:p>
          <a:p>
            <a:pPr marL="171450" indent="-171450" algn="just">
              <a:buFont typeface="Arial" panose="020B0604020202020204" pitchFamily="34" charset="0"/>
              <a:buChar char="•"/>
            </a:pPr>
            <a:r>
              <a:rPr lang="es-AR" dirty="0"/>
              <a:t>Se</a:t>
            </a:r>
            <a:r>
              <a:rPr lang="es-AR" baseline="0" dirty="0"/>
              <a:t> puede decir “un registro de 16 bits” o un “registro de 64 bits”</a:t>
            </a:r>
          </a:p>
          <a:p>
            <a:pPr marL="171450" indent="-171450" algn="just">
              <a:buFont typeface="Arial" panose="020B0604020202020204" pitchFamily="34" charset="0"/>
              <a:buChar char="•"/>
            </a:pPr>
            <a:r>
              <a:rPr lang="es-AR" baseline="0" dirty="0"/>
              <a:t>Se puede decir “un registro de 2 bytes” o “un registro de 8 bytes”</a:t>
            </a:r>
          </a:p>
          <a:p>
            <a:pPr marL="171450" indent="-171450" algn="just">
              <a:buFont typeface="Arial" panose="020B0604020202020204" pitchFamily="34" charset="0"/>
              <a:buChar char="•"/>
            </a:pPr>
            <a:r>
              <a:rPr lang="es-AR" baseline="0" dirty="0"/>
              <a:t>Cuando se dice “64K de memoria”, significa que su capacidad de almacenamiento es de 64 por 1024, o sea, 65.536 bytes.</a:t>
            </a:r>
          </a:p>
          <a:p>
            <a:pPr marL="171450" indent="-171450" algn="just">
              <a:buFont typeface="Arial" panose="020B0604020202020204" pitchFamily="34" charset="0"/>
              <a:buChar char="•"/>
            </a:pPr>
            <a:r>
              <a:rPr lang="es-AR" baseline="0" dirty="0"/>
              <a:t>1 MB = 1024 K = 1K . 1K = 1024 . 1024 = 1.048.576 bytes = 2</a:t>
            </a:r>
            <a:r>
              <a:rPr lang="es-AR" baseline="30000" dirty="0"/>
              <a:t>20 </a:t>
            </a:r>
            <a:r>
              <a:rPr lang="es-AR" baseline="0" dirty="0"/>
              <a:t>bytes</a:t>
            </a:r>
          </a:p>
          <a:p>
            <a:pPr marL="171450" indent="-171450" algn="just">
              <a:buFont typeface="Arial" panose="020B0604020202020204" pitchFamily="34" charset="0"/>
              <a:buChar char="•"/>
            </a:pPr>
            <a:endParaRPr lang="es-AR" baseline="0" dirty="0"/>
          </a:p>
          <a:p>
            <a:pPr marL="0" indent="0" algn="just">
              <a:buFont typeface="Arial" panose="020B0604020202020204" pitchFamily="34" charset="0"/>
              <a:buNone/>
            </a:pPr>
            <a:r>
              <a:rPr lang="es-AR" baseline="0" dirty="0"/>
              <a:t>1 KB = 2</a:t>
            </a:r>
            <a:r>
              <a:rPr lang="es-AR" baseline="30000" dirty="0"/>
              <a:t>10</a:t>
            </a:r>
            <a:r>
              <a:rPr lang="es-AR" baseline="0" dirty="0"/>
              <a:t> bytes = 1024 bytes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sng" dirty="0"/>
              <a:t>Little Endian</a:t>
            </a:r>
            <a:r>
              <a:rPr lang="es-AR" dirty="0"/>
              <a:t>:</a:t>
            </a:r>
            <a:r>
              <a:rPr lang="es-AR" baseline="0" dirty="0"/>
              <a:t> el byte menos significativo se almacena en la dirección más baja.</a:t>
            </a:r>
            <a:endParaRPr lang="es-AR" dirty="0"/>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Por ej., si la representación hexadecimal de una palabra es ABCD, en memoria se almacena primero CD y luego AB. O sea que la palabra se lee CDAB. </a:t>
            </a: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La figura muestra los esquemas de almacenamiento en memoria y almacenamiento en registros para estructura de datos tipo palabra y doble palabra.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En ambos modos la memoria no tiene la misma vista lógica, razón por la cual ambos modos de operación no pueden estar activados de forma simultánea; el procesador puede conmutar de un modo al otro.</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En la actualidad, un microprocesador AMD64 puede operar en cuatro modos distintos.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Modo real de los procesadores Intel x86</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89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lgn="just">
              <a:buFont typeface="Arial" panose="020B0604020202020204" pitchFamily="34" charset="0"/>
              <a:buNone/>
            </a:pPr>
            <a:r>
              <a:rPr lang="es-AR" baseline="0" dirty="0"/>
              <a:t>En una memoria de semiconductores se dice que cada bit se aloja en una </a:t>
            </a:r>
            <a:r>
              <a:rPr lang="es-AR" b="1" baseline="0" dirty="0"/>
              <a:t>celda binaria</a:t>
            </a:r>
            <a:r>
              <a:rPr lang="es-AR" b="0" baseline="0"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El esquema representa 3 segmentos, cuyo acceso se referencia según el algoritmo de cálculo que realiza la MMU del procesador en modo real.</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El cálculo es el mismo que en el ejemplo anterior.</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Ya en la época de las primeras computadoras comerciales, la memoria principal quedaba chica en relación con los requerimientos del programa. Por aquel entonces, las memorias secundaria de tipo disco ya existían y los programadores simulaban el concepto original de programa almacenado fragmentando el programa. De esta manera, un fragmento cabía en la memoria física y el programador provocaba la búsqueda del fragmento siguiente cuando el actual ya se había ejecutado. Con el tiempo se fue perfeccionando una técnica para que tanto la fragmentación como el intercambio de fragmentos entre el disco y la memoria se hicieran de forma automática; esto es, en la actualidad la gestión está a cargo del SO sin intervención del programador. Esta técnica se conoce como </a:t>
            </a:r>
            <a:r>
              <a:rPr lang="es-AR" b="1" u="none" baseline="0" dirty="0"/>
              <a:t>memoria virtual</a:t>
            </a:r>
            <a:r>
              <a:rPr lang="es-AR" u="none" baseline="0" dirty="0"/>
              <a:t> y </a:t>
            </a:r>
            <a:r>
              <a:rPr lang="es-AR" u="sng" baseline="0" dirty="0"/>
              <a:t>posibilita la ilusión de contar con una memoria principal lo suficientemente amplia como para contener el programa y los datos, aunque esto no sea real</a:t>
            </a:r>
            <a:r>
              <a:rPr lang="es-AR" u="none" baseline="0"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AR" u="none"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AR" u="none" baseline="0" dirty="0"/>
              <a:t>De todas estas actividades la gestión del SO que más tiempo demora es la de una E/S (memoria-disco y disco-memoria), por lo tanto, no es deseable una sobrecarga de </a:t>
            </a:r>
            <a:r>
              <a:rPr lang="es-AR" i="1" u="none" baseline="0" dirty="0"/>
              <a:t>swaps</a:t>
            </a:r>
            <a:r>
              <a:rPr lang="es-AR" u="none" baseline="0" dirty="0"/>
              <a:t>, incluso puede provocar que el uso de memoria virtual, si no está bien administrada traiga más problemas que soluciones.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pPr/>
              <a:t>99</a:t>
            </a:fld>
            <a:endParaRPr lang="es-AR" dirty="0"/>
          </a:p>
        </p:txBody>
      </p:sp>
    </p:spTree>
    <p:extLst>
      <p:ext uri="{BB962C8B-B14F-4D97-AF65-F5344CB8AC3E}">
        <p14:creationId xmlns:p14="http://schemas.microsoft.com/office/powerpoint/2010/main" val="4032855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7A847CFC-816F-41D0-AAC0-9BF4FEBC753E}" type="datetimeFigureOut">
              <a:rPr lang="es-ES" smtClean="0"/>
              <a:pPr/>
              <a:t>21/10/2022</a:t>
            </a:fld>
            <a:endParaRPr lang="es-ES" dirty="0"/>
          </a:p>
        </p:txBody>
      </p:sp>
      <p:sp>
        <p:nvSpPr>
          <p:cNvPr id="5" name="Footer Placeholder 4"/>
          <p:cNvSpPr>
            <a:spLocks noGrp="1"/>
          </p:cNvSpPr>
          <p:nvPr>
            <p:ph type="ftr" sz="quarter" idx="11"/>
          </p:nvPr>
        </p:nvSpPr>
        <p:spPr>
          <a:xfrm>
            <a:off x="1900237" y="5410202"/>
            <a:ext cx="3843665" cy="365125"/>
          </a:xfrm>
        </p:spPr>
        <p:txBody>
          <a:bodyPr/>
          <a:lstStyle/>
          <a:p>
            <a:endParaRPr lang="es-ES" dirty="0"/>
          </a:p>
        </p:txBody>
      </p:sp>
      <p:sp>
        <p:nvSpPr>
          <p:cNvPr id="6" name="Slide Number Placeholder 5"/>
          <p:cNvSpPr>
            <a:spLocks noGrp="1"/>
          </p:cNvSpPr>
          <p:nvPr>
            <p:ph type="sldNum" sz="quarter" idx="12"/>
          </p:nvPr>
        </p:nvSpPr>
        <p:spPr>
          <a:xfrm>
            <a:off x="7915603" y="5410200"/>
            <a:ext cx="578317" cy="365125"/>
          </a:xfrm>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363921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3236199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3068362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458398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125033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2127162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4" name="Footer Placeholder 3"/>
          <p:cNvSpPr>
            <a:spLocks noGrp="1"/>
          </p:cNvSpPr>
          <p:nvPr>
            <p:ph type="ftr" sz="quarter" idx="11"/>
          </p:nvPr>
        </p:nvSpPr>
        <p:spPr/>
        <p:txBody>
          <a:bodyPr/>
          <a:lstStyle>
            <a:lvl1pPr>
              <a:defRPr cap="all" baseline="0"/>
            </a:lvl1p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681574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2141272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199915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s-ES"/>
              <a:t>Haga clic para modificar el estilo de título del patrón</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7A847CFC-816F-41D0-AAC0-9BF4FEBC753E}" type="datetimeFigureOut">
              <a:rPr lang="es-ES" smtClean="0"/>
              <a:pPr/>
              <a:t>21/10/2022</a:t>
            </a:fld>
            <a:endParaRPr lang="es-ES" dirty="0"/>
          </a:p>
        </p:txBody>
      </p:sp>
      <p:sp>
        <p:nvSpPr>
          <p:cNvPr id="50" name="Footer Placeholder 4"/>
          <p:cNvSpPr>
            <a:spLocks noGrp="1"/>
          </p:cNvSpPr>
          <p:nvPr>
            <p:ph type="ftr" sz="quarter" idx="11"/>
          </p:nvPr>
        </p:nvSpPr>
        <p:spPr>
          <a:xfrm>
            <a:off x="856059" y="5883276"/>
            <a:ext cx="4679482" cy="365125"/>
          </a:xfrm>
        </p:spPr>
        <p:txBody>
          <a:bodyPr/>
          <a:lstStyle/>
          <a:p>
            <a:endParaRPr lang="es-ES" dirty="0"/>
          </a:p>
        </p:txBody>
      </p:sp>
      <p:sp>
        <p:nvSpPr>
          <p:cNvPr id="51" name="Slide Number Placeholder 5"/>
          <p:cNvSpPr>
            <a:spLocks noGrp="1"/>
          </p:cNvSpPr>
          <p:nvPr>
            <p:ph type="sldNum" sz="quarter" idx="12"/>
          </p:nvPr>
        </p:nvSpPr>
        <p:spPr>
          <a:xfrm>
            <a:off x="7707241" y="5883275"/>
            <a:ext cx="578317" cy="365125"/>
          </a:xfrm>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1427455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3326541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2144223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56058" y="3073398"/>
            <a:ext cx="3658793"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3073398"/>
            <a:ext cx="3656408"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13305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392129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3181886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46381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pPr/>
              <a:t>21/10/2022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405205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847CFC-816F-41D0-AAC0-9BF4FEBC753E}" type="datetimeFigureOut">
              <a:rPr lang="es-ES" smtClean="0"/>
              <a:pPr/>
              <a:t>21/10/2022</a:t>
            </a:fld>
            <a:endParaRPr lang="es-E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54841310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68" name="Rectangle 9">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504" y="806450"/>
            <a:ext cx="6989607"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3 Título"/>
          <p:cNvSpPr>
            <a:spLocks noGrp="1"/>
          </p:cNvSpPr>
          <p:nvPr>
            <p:ph type="ctrTitle"/>
          </p:nvPr>
        </p:nvSpPr>
        <p:spPr>
          <a:xfrm>
            <a:off x="2013858" y="1125511"/>
            <a:ext cx="5351675" cy="2656971"/>
          </a:xfrm>
        </p:spPr>
        <p:txBody>
          <a:bodyPr vert="horz" lIns="91440" tIns="45720" rIns="91440" bIns="45720" rtlCol="0">
            <a:normAutofit/>
          </a:bodyPr>
          <a:lstStyle/>
          <a:p>
            <a:r>
              <a:rPr lang="es-AR" sz="4700" b="1">
                <a:solidFill>
                  <a:srgbClr val="FFFFFF"/>
                </a:solidFill>
              </a:rPr>
              <a:t>UNIDAD 6</a:t>
            </a:r>
          </a:p>
        </p:txBody>
      </p:sp>
      <p:sp>
        <p:nvSpPr>
          <p:cNvPr id="5" name="4 Subtítulo"/>
          <p:cNvSpPr>
            <a:spLocks noGrp="1"/>
          </p:cNvSpPr>
          <p:nvPr>
            <p:ph type="subTitle" idx="1"/>
          </p:nvPr>
        </p:nvSpPr>
        <p:spPr>
          <a:xfrm>
            <a:off x="2013104" y="3782482"/>
            <a:ext cx="5352570" cy="1204383"/>
          </a:xfrm>
        </p:spPr>
        <p:txBody>
          <a:bodyPr>
            <a:normAutofit/>
          </a:bodyPr>
          <a:lstStyle/>
          <a:p>
            <a:r>
              <a:rPr lang="es-AR" sz="1600">
                <a:solidFill>
                  <a:srgbClr val="FFFFFF"/>
                </a:solidFill>
              </a:rPr>
              <a:t>Memorias</a:t>
            </a:r>
          </a:p>
        </p:txBody>
      </p:sp>
    </p:spTree>
    <p:extLst>
      <p:ext uri="{BB962C8B-B14F-4D97-AF65-F5344CB8AC3E}">
        <p14:creationId xmlns:p14="http://schemas.microsoft.com/office/powerpoint/2010/main" val="425052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034976"/>
            <a:ext cx="7408333" cy="4912536"/>
          </a:xfrm>
        </p:spPr>
        <p:txBody>
          <a:bodyPr>
            <a:normAutofit fontScale="92500" lnSpcReduction="20000"/>
          </a:bodyPr>
          <a:lstStyle/>
          <a:p>
            <a:pPr algn="just"/>
            <a:r>
              <a:rPr lang="es-AR" dirty="0"/>
              <a:t>En las </a:t>
            </a:r>
            <a:r>
              <a:rPr lang="es-AR" b="1" dirty="0"/>
              <a:t>DRAM</a:t>
            </a:r>
            <a:r>
              <a:rPr lang="es-AR" dirty="0"/>
              <a:t>, antes que la información se pierda hay que restablecer la carga. Este proceso se regeneración se denomina </a:t>
            </a:r>
            <a:r>
              <a:rPr lang="es-AR" b="1" dirty="0"/>
              <a:t>ciclo de refresco</a:t>
            </a:r>
            <a:r>
              <a:rPr lang="es-AR" dirty="0"/>
              <a:t> (</a:t>
            </a:r>
            <a:r>
              <a:rPr lang="es-AR" i="1" dirty="0"/>
              <a:t>refresh cycle</a:t>
            </a:r>
            <a:r>
              <a:rPr lang="es-AR" dirty="0"/>
              <a:t>) y es un procedimiento físico que se produce a intervalos regulares. El control del acceso y el ciclo de refresco deben estar a cargo del </a:t>
            </a:r>
            <a:r>
              <a:rPr lang="es-AR" b="1" dirty="0"/>
              <a:t>controlador de memoria</a:t>
            </a:r>
            <a:r>
              <a:rPr lang="es-AR" dirty="0"/>
              <a:t>, cuya función es simplificar su complejidad para los dispositivos que la acceden.</a:t>
            </a:r>
          </a:p>
          <a:p>
            <a:pPr algn="just"/>
            <a:r>
              <a:rPr lang="es-AR" dirty="0"/>
              <a:t>Son memorias más lentas que las SRAM, pero tienen mayor capacidad. 1 celda binaria de tipo estático está constituida por 6 transistores, por lo que el costo por bit de almacenamiento es mucho menor en las DRAM que en las SRAM, debido a que se gana mayor densidad de almacenamiento de bits en el mismo espacio.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Memorias DRAM</a:t>
            </a:r>
          </a:p>
        </p:txBody>
      </p:sp>
    </p:spTree>
    <p:extLst>
      <p:ext uri="{BB962C8B-B14F-4D97-AF65-F5344CB8AC3E}">
        <p14:creationId xmlns:p14="http://schemas.microsoft.com/office/powerpoint/2010/main" val="3882598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lnSpcReduction="20000"/>
          </a:bodyPr>
          <a:lstStyle/>
          <a:p>
            <a:pPr algn="just"/>
            <a:r>
              <a:rPr lang="es-AR" dirty="0"/>
              <a:t>La cantidad de páginas físicas en memoria real será siempre menor que la cantidad de páginas virtuales posibles. </a:t>
            </a:r>
          </a:p>
          <a:p>
            <a:pPr algn="just"/>
            <a:r>
              <a:rPr lang="es-AR" dirty="0"/>
              <a:t>Así, para el ejemplo dado, 2</a:t>
            </a:r>
            <a:r>
              <a:rPr lang="es-AR" baseline="30000" dirty="0"/>
              <a:t>3</a:t>
            </a:r>
            <a:r>
              <a:rPr lang="es-AR" dirty="0"/>
              <a:t>=8 páginas físicas y 2</a:t>
            </a:r>
            <a:r>
              <a:rPr lang="es-AR" baseline="30000" dirty="0"/>
              <a:t>7</a:t>
            </a:r>
            <a:r>
              <a:rPr lang="es-AR" dirty="0"/>
              <a:t>=128 páginas virtuales, resulta una tabla de mapeo de 128 entradas, de las cuales sólo 8 contendrán información de referencia a página física, o sea que 120 están siempre vacías; esto resulta ineficiente respecto del espacio de almacenamiento utilizado en memoria real para alojar la tabla.</a:t>
            </a:r>
          </a:p>
          <a:p>
            <a:pPr algn="just"/>
            <a:r>
              <a:rPr lang="es-AR" dirty="0"/>
              <a:t>Una mejor idea es crear una tabla que tenga igual cantidad de entradas como páginas físicas existan y que puede implementarse en una pequeña memoria asociativa.</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asociativo</a:t>
            </a:r>
            <a:endParaRPr lang="es-AR" sz="2400" b="1" dirty="0">
              <a:solidFill>
                <a:schemeClr val="bg1"/>
              </a:solidFill>
            </a:endParaRPr>
          </a:p>
        </p:txBody>
      </p:sp>
    </p:spTree>
    <p:extLst>
      <p:ext uri="{BB962C8B-B14F-4D97-AF65-F5344CB8AC3E}">
        <p14:creationId xmlns:p14="http://schemas.microsoft.com/office/powerpoint/2010/main" val="505633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lnSpcReduction="10000"/>
          </a:bodyPr>
          <a:lstStyle/>
          <a:p>
            <a:pPr algn="just"/>
            <a:r>
              <a:rPr lang="es-AR" dirty="0"/>
              <a:t>Cada entrada de la tabla contiene un campo que indica un número de página virtual actualmente presente en memoria principal y un campo que indica el número de página física correspondiente. </a:t>
            </a:r>
          </a:p>
          <a:p>
            <a:pPr algn="just"/>
            <a:r>
              <a:rPr lang="es-AR" dirty="0"/>
              <a:t>Cuando se produce una consulta a la tabla, se compara el número de página virtual demandado con todos los campos “número de página virtual” de la tabla; si hay coincidencia y, por ejemplo, se está buscando un dato, entonces la dirección se logra concatenando los bits del número de página física con los del campo DATA del código de instrucción que está en ejecución. </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asociativo</a:t>
            </a:r>
            <a:endParaRPr lang="es-AR" sz="2400" b="1" dirty="0">
              <a:solidFill>
                <a:schemeClr val="bg1"/>
              </a:solidFill>
            </a:endParaRPr>
          </a:p>
        </p:txBody>
      </p:sp>
    </p:spTree>
    <p:extLst>
      <p:ext uri="{BB962C8B-B14F-4D97-AF65-F5344CB8AC3E}">
        <p14:creationId xmlns:p14="http://schemas.microsoft.com/office/powerpoint/2010/main" val="3929551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a:bodyPr>
          <a:lstStyle/>
          <a:p>
            <a:pPr algn="just"/>
            <a:r>
              <a:rPr lang="es-AR" dirty="0"/>
              <a:t>En este modelo se organiza el espacio de direcciones virtuales en bloques de tamaño variable, los segmentos. El concepto de segmentación es el mismo, sólo que ahora los segmentos pueden residir tanto en la memoria principal como en el disco.</a:t>
            </a:r>
          </a:p>
          <a:p>
            <a:pPr algn="just"/>
            <a:r>
              <a:rPr lang="es-AR" dirty="0"/>
              <a:t>Ej.: modelo de un procesador INTEL de 32 bits.</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spTree>
    <p:extLst>
      <p:ext uri="{BB962C8B-B14F-4D97-AF65-F5344CB8AC3E}">
        <p14:creationId xmlns:p14="http://schemas.microsoft.com/office/powerpoint/2010/main" val="2748786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755576" y="1772816"/>
            <a:ext cx="7408333" cy="4725144"/>
          </a:xfrm>
        </p:spPr>
        <p:txBody>
          <a:bodyPr>
            <a:normAutofit/>
          </a:bodyPr>
          <a:lstStyle/>
          <a:p>
            <a:pPr algn="just"/>
            <a:r>
              <a:rPr lang="es-AR" sz="2200" u="sng" dirty="0"/>
              <a:t>Ej.</a:t>
            </a:r>
            <a:r>
              <a:rPr lang="es-AR" sz="2200" dirty="0"/>
              <a:t>: modelo de un procesador INTEL de 32 bits.</a:t>
            </a:r>
          </a:p>
          <a:p>
            <a:pPr algn="just"/>
            <a:r>
              <a:rPr lang="es-AR" sz="2200" dirty="0"/>
              <a:t>En él la unidad de cálculo de dirección física se denomina unidad de gestión de memoria (</a:t>
            </a:r>
            <a:r>
              <a:rPr lang="es-AR" sz="2200" b="1" dirty="0"/>
              <a:t>MMU </a:t>
            </a:r>
            <a:r>
              <a:rPr lang="es-AR" sz="2200" dirty="0"/>
              <a:t>o</a:t>
            </a:r>
            <a:r>
              <a:rPr lang="es-AR" sz="2200" b="1" dirty="0"/>
              <a:t> </a:t>
            </a:r>
            <a:r>
              <a:rPr lang="es-AR" sz="2200" b="1" i="1" dirty="0"/>
              <a:t>Memory Manager Unit</a:t>
            </a:r>
            <a:r>
              <a:rPr lang="es-AR" sz="2200" dirty="0"/>
              <a:t>), pero esta vez el cálculo de la dirección física se realiza de otra manera, debido a que el modo del procesador es de 32 bits y administra la memoria virtual en modo protegido.</a:t>
            </a:r>
          </a:p>
          <a:p>
            <a:pPr algn="just"/>
            <a:r>
              <a:rPr lang="es-AR" sz="2200" dirty="0"/>
              <a:t>La </a:t>
            </a:r>
            <a:r>
              <a:rPr lang="es-AR" sz="2200" u="sng" dirty="0"/>
              <a:t>MMU</a:t>
            </a:r>
            <a:r>
              <a:rPr lang="es-AR" sz="2200" dirty="0"/>
              <a:t> está constituida por 2 unidades: </a:t>
            </a:r>
            <a:r>
              <a:rPr lang="es-AR" sz="2200" b="1" dirty="0"/>
              <a:t>unidad de segmentación</a:t>
            </a:r>
            <a:r>
              <a:rPr lang="es-AR" sz="2200" dirty="0"/>
              <a:t> y </a:t>
            </a:r>
            <a:r>
              <a:rPr lang="es-AR" sz="2200" b="1" dirty="0"/>
              <a:t>unidad de paginación</a:t>
            </a:r>
            <a:r>
              <a:rPr lang="es-AR" sz="2200" dirty="0"/>
              <a:t>, como se muestra en el esquema.</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1390" t="40000" r="9656" b="38707"/>
          <a:stretch/>
        </p:blipFill>
        <p:spPr>
          <a:xfrm>
            <a:off x="1982917" y="5719389"/>
            <a:ext cx="5224358" cy="10567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7836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a:bodyPr>
          <a:lstStyle/>
          <a:p>
            <a:pPr algn="just"/>
            <a:r>
              <a:rPr lang="es-AR" dirty="0"/>
              <a:t>Como la memoria principal es más pequeña que la virtual, la unidad de segmentación se encarga de detectar si un segmento se encuentra en el disco y no en la memoria física, y se lo comunica al SO para que posibilite el traslado. Cuando sólo se activa la unidad de segmentación, la traducción de una dirección virtual de 46 bits genera una dirección lineal que corresponde directamente a una dirección física de 32 bits, o sea que la unidad de paginación está inhabilitada.</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spTree>
    <p:extLst>
      <p:ext uri="{BB962C8B-B14F-4D97-AF65-F5344CB8AC3E}">
        <p14:creationId xmlns:p14="http://schemas.microsoft.com/office/powerpoint/2010/main" val="21415716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457200" y="1867741"/>
            <a:ext cx="8075239" cy="4990259"/>
          </a:xfrm>
        </p:spPr>
        <p:txBody>
          <a:bodyPr>
            <a:normAutofit/>
          </a:bodyPr>
          <a:lstStyle/>
          <a:p>
            <a:pPr algn="just"/>
            <a:r>
              <a:rPr lang="es-AR" dirty="0"/>
              <a:t>Una tarea se asocia con su </a:t>
            </a:r>
            <a:r>
              <a:rPr lang="es-AR" b="1" dirty="0"/>
              <a:t>tabla descriptora de segmentos</a:t>
            </a:r>
            <a:r>
              <a:rPr lang="es-AR" dirty="0"/>
              <a:t>. Cada entrada de esta tabla contiene: un campo de 32 bits, identificador de la base del segmento (información que sólo tiene sentido si el segmento reside un memoria principal), un campo de 20 bits, que representa el tamaño máximo que el segmento puede alcanzar, y un campo de 12 bits, que permite determinar los atributos, por ej., un bit de presencia, el bit de segmento actualizado, un bit de tipo de segmento (código, dato creciente, dato decreciente), etc.</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spTree>
    <p:extLst>
      <p:ext uri="{BB962C8B-B14F-4D97-AF65-F5344CB8AC3E}">
        <p14:creationId xmlns:p14="http://schemas.microsoft.com/office/powerpoint/2010/main" val="13379738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310621" y="1867741"/>
            <a:ext cx="8471960" cy="4990259"/>
          </a:xfrm>
        </p:spPr>
        <p:txBody>
          <a:bodyPr>
            <a:normAutofit lnSpcReduction="10000"/>
          </a:bodyPr>
          <a:lstStyle/>
          <a:p>
            <a:pPr algn="just"/>
            <a:r>
              <a:rPr lang="es-AR" dirty="0"/>
              <a:t>Si el SO admite que se puedan cargar varias tareas distintas en la memoria, c/u estará asociada con su </a:t>
            </a:r>
            <a:r>
              <a:rPr lang="es-AR" b="1" dirty="0"/>
              <a:t>tabla descriptora de segmentos</a:t>
            </a:r>
            <a:r>
              <a:rPr lang="es-AR" dirty="0"/>
              <a:t>. La tabla se referencia con un registro base especial asociado al microprocesador, denominado </a:t>
            </a:r>
            <a:r>
              <a:rPr lang="es-AR" b="1" dirty="0"/>
              <a:t>registro de tabla local activa </a:t>
            </a:r>
            <a:r>
              <a:rPr lang="es-AR" dirty="0"/>
              <a:t>(LDTR). Este registro almacena la dirección de comienzo de la tabla asociada a la tarea que se ejecuta en la CPU. Para conmutar de una tarea a otra, el SO cambia el valor del LDTR y así cambia el puntero a la nueva tabla descriptora.</a:t>
            </a:r>
          </a:p>
          <a:p>
            <a:pPr algn="just"/>
            <a:r>
              <a:rPr lang="es-AR" dirty="0"/>
              <a:t>La LDTR de una tarea permanece en memoria mientras la tarea exista, como un recurso para administrar la gestión, y es creada, actualizada y eliminada por el SO.</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spTree>
    <p:extLst>
      <p:ext uri="{BB962C8B-B14F-4D97-AF65-F5344CB8AC3E}">
        <p14:creationId xmlns:p14="http://schemas.microsoft.com/office/powerpoint/2010/main" val="1804963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a:bodyPr>
          <a:lstStyle/>
          <a:p>
            <a:pPr algn="just"/>
            <a:r>
              <a:rPr lang="es-AR" dirty="0"/>
              <a:t>La MMU consulta la tabla LDTR por cada nuevo cálculo de dirección física, ya sea de una instrucción en fase de búsqueda o de un dato en fase de ejecución. </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spTree>
    <p:extLst>
      <p:ext uri="{BB962C8B-B14F-4D97-AF65-F5344CB8AC3E}">
        <p14:creationId xmlns:p14="http://schemas.microsoft.com/office/powerpoint/2010/main" val="4068981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867741"/>
            <a:ext cx="7408333" cy="4725144"/>
          </a:xfrm>
        </p:spPr>
        <p:txBody>
          <a:bodyPr>
            <a:normAutofit/>
          </a:bodyPr>
          <a:lstStyle/>
          <a:p>
            <a:pPr algn="just"/>
            <a:r>
              <a:rPr lang="es-AR" sz="2200" dirty="0"/>
              <a:t>Una dirección virtual está constituida por 2 entidades: un campo selector y un campo desplazamiento. Para acceder a un segmento de código de la tarea en un x86, se consideran como selector los 14 bits de orden superior del registro de segmento denominado CS (</a:t>
            </a:r>
            <a:r>
              <a:rPr lang="es-AR" sz="2200" i="1" dirty="0"/>
              <a:t>Code Segment</a:t>
            </a:r>
            <a:r>
              <a:rPr lang="es-AR" sz="2200" dirty="0"/>
              <a:t>), y como desplazamiento el valor del EIP (</a:t>
            </a:r>
            <a:r>
              <a:rPr lang="es-AR" sz="2200" i="1" dirty="0"/>
              <a:t>Instruction Pointer</a:t>
            </a:r>
            <a:r>
              <a:rPr lang="es-AR" sz="2200" dirty="0"/>
              <a:t> de 32 bits). </a:t>
            </a:r>
          </a:p>
          <a:p>
            <a:pPr algn="just"/>
            <a:r>
              <a:rPr lang="es-AR" sz="2200" dirty="0"/>
              <a:t>Estas 2 entidades constituyen la dirección virtual que ingresa en la MMU, cuando se debe calcular la dirección física de una instrucción.</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0895" t="34428" r="4179" b="39105"/>
          <a:stretch/>
        </p:blipFill>
        <p:spPr>
          <a:xfrm>
            <a:off x="2267462" y="5629916"/>
            <a:ext cx="4655268" cy="10881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921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lnSpcReduction="10000"/>
          </a:bodyPr>
          <a:lstStyle/>
          <a:p>
            <a:pPr algn="just"/>
            <a:r>
              <a:rPr lang="es-AR" dirty="0"/>
              <a:t>Una ventaja de este modelo es el nivel de privilegio asociado a cada segmento, especificada en los 2 bits de orden inferior del registro de segmento (en este caso CS), que inhibe, por ejemplo, la operación de escritura si el segmento contiene código ejecutable, que no debe modificarse.</a:t>
            </a:r>
          </a:p>
          <a:p>
            <a:pPr algn="just"/>
            <a:r>
              <a:rPr lang="es-AR" dirty="0"/>
              <a:t>La asignación de un segmento a distintas tareas, vía la tabla de segmentos, permite que varios procesos utilicen un segmento almacenado una sola vez en memoria sin necesidad de copias, con el consiguiente ahorro de memoria principal.</a:t>
            </a:r>
          </a:p>
          <a:p>
            <a:pPr algn="just"/>
            <a:r>
              <a:rPr lang="es-AR" dirty="0"/>
              <a:t>En este caso el segmento se almacena en un área común determinada por el SO y conocida como área global.</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spTree>
    <p:extLst>
      <p:ext uri="{BB962C8B-B14F-4D97-AF65-F5344CB8AC3E}">
        <p14:creationId xmlns:p14="http://schemas.microsoft.com/office/powerpoint/2010/main" val="357010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034976"/>
            <a:ext cx="7408333" cy="4912536"/>
          </a:xfrm>
        </p:spPr>
        <p:txBody>
          <a:bodyPr>
            <a:normAutofit/>
          </a:bodyPr>
          <a:lstStyle/>
          <a:p>
            <a:pPr algn="just"/>
            <a:r>
              <a:rPr lang="es-AR" dirty="0"/>
              <a:t>Para permitir el acceso a la información en forma </a:t>
            </a:r>
            <a:r>
              <a:rPr lang="es-AR" i="1" dirty="0"/>
              <a:t>random</a:t>
            </a:r>
            <a:r>
              <a:rPr lang="es-AR" dirty="0"/>
              <a:t> o al azar una memoria se organiza de manera matricial en filas y columnas (p.q). Cada unidad de información o palabra de memoria es una fila y está asociada a un componente de selección; por ejemplo, un decodificador n a 2</a:t>
            </a:r>
            <a:r>
              <a:rPr lang="es-AR" baseline="30000" dirty="0"/>
              <a:t>n</a:t>
            </a:r>
            <a:r>
              <a:rPr lang="es-AR" dirty="0"/>
              <a:t>, para una memoria de 2</a:t>
            </a:r>
            <a:r>
              <a:rPr lang="es-AR" baseline="30000" dirty="0"/>
              <a:t>n</a:t>
            </a:r>
            <a:r>
              <a:rPr lang="es-AR" dirty="0"/>
              <a:t> = p palabras. Cada fila o palabra de memoria o posición tiene igual cantidad de bits (q) para toda la matriz, esto es, q columnas. Las columnas están formadas por los bits de igual peso de todas las filas.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RAM con acceso directo</a:t>
            </a:r>
          </a:p>
        </p:txBody>
      </p:sp>
    </p:spTree>
    <p:extLst>
      <p:ext uri="{BB962C8B-B14F-4D97-AF65-F5344CB8AC3E}">
        <p14:creationId xmlns:p14="http://schemas.microsoft.com/office/powerpoint/2010/main" val="57061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700808"/>
            <a:ext cx="7408333" cy="4725144"/>
          </a:xfrm>
        </p:spPr>
        <p:txBody>
          <a:bodyPr>
            <a:normAutofit/>
          </a:bodyPr>
          <a:lstStyle/>
          <a:p>
            <a:pPr algn="just"/>
            <a:r>
              <a:rPr lang="es-AR" sz="2300" dirty="0"/>
              <a:t>El </a:t>
            </a:r>
            <a:r>
              <a:rPr lang="es-AR" sz="2300" u="sng" dirty="0"/>
              <a:t>área global</a:t>
            </a:r>
            <a:r>
              <a:rPr lang="es-AR" sz="2300" dirty="0"/>
              <a:t> cuenta con su propia </a:t>
            </a:r>
            <a:r>
              <a:rPr lang="es-AR" sz="2300" b="1" dirty="0"/>
              <a:t>tabla descriptora de segmentos globales</a:t>
            </a:r>
            <a:r>
              <a:rPr lang="es-AR" sz="2300" dirty="0"/>
              <a:t> y con su propio registro base que apunta a la tabla GDTR (registro de tabla global activa o </a:t>
            </a:r>
            <a:r>
              <a:rPr lang="es-AR" sz="2300" i="1" dirty="0"/>
              <a:t>Global Descriptor Table Register</a:t>
            </a:r>
            <a:r>
              <a:rPr lang="es-AR" sz="2300" dirty="0"/>
              <a:t>)</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9002" t="14195" r="2215" b="18856"/>
          <a:stretch/>
        </p:blipFill>
        <p:spPr>
          <a:xfrm>
            <a:off x="1728250" y="3579721"/>
            <a:ext cx="5733691" cy="3242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436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755576" y="1700808"/>
            <a:ext cx="7408333" cy="4725144"/>
          </a:xfrm>
        </p:spPr>
        <p:txBody>
          <a:bodyPr>
            <a:normAutofit/>
          </a:bodyPr>
          <a:lstStyle/>
          <a:p>
            <a:pPr algn="just"/>
            <a:r>
              <a:rPr lang="es-AR" sz="2300" dirty="0"/>
              <a:t>Como se ve en el esquema, un bit en el campo atributo indica si el segmento está presente en la memoria principal. Si esto es así, entonces los campos BASE se unifican de modo de indicar la base del segmento presente en memoria principal; a este valor se sumará el campo desplazamiento de la dirección virtual.</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Modelo de memoria virtual segmentada o segmentación por demanda</a:t>
            </a:r>
            <a:endParaRPr lang="es-AR" sz="2400" b="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8921" t="14906" r="4960" b="30168"/>
          <a:stretch/>
        </p:blipFill>
        <p:spPr>
          <a:xfrm>
            <a:off x="1870027" y="4237354"/>
            <a:ext cx="5450137" cy="26069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23239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781512"/>
            <a:ext cx="7408333" cy="3482256"/>
          </a:xfrm>
        </p:spPr>
        <p:txBody>
          <a:bodyPr>
            <a:normAutofit lnSpcReduction="10000"/>
          </a:bodyPr>
          <a:lstStyle/>
          <a:p>
            <a:pPr algn="just"/>
            <a:r>
              <a:rPr lang="es-AR" dirty="0"/>
              <a:t>En este caso cada segmento es una agrupación de páginas de longitud fija, o sea que la longitud del segmento varía en relación las páginas asociadas a él.</a:t>
            </a:r>
          </a:p>
          <a:p>
            <a:pPr algn="just"/>
            <a:r>
              <a:rPr lang="es-AR" dirty="0"/>
              <a:t>Un </a:t>
            </a:r>
            <a:r>
              <a:rPr lang="es-AR" u="sng" dirty="0"/>
              <a:t>segmento</a:t>
            </a:r>
            <a:r>
              <a:rPr lang="es-AR" dirty="0"/>
              <a:t> es una unidad de información físicamente contigua; si el tamaño del segmento de una tarea es mayor que los huecos libres que existen en la memoria principal, la tarea deberá esperar a que se produzca un espacio de tamaño suficiente como para contenerlo.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4478" t="43184" r="2892" b="38906"/>
          <a:stretch/>
        </p:blipFill>
        <p:spPr>
          <a:xfrm>
            <a:off x="360026" y="5546872"/>
            <a:ext cx="8470140" cy="1228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18768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700808"/>
            <a:ext cx="7408333" cy="4725144"/>
          </a:xfrm>
        </p:spPr>
        <p:txBody>
          <a:bodyPr>
            <a:normAutofit lnSpcReduction="10000"/>
          </a:bodyPr>
          <a:lstStyle/>
          <a:p>
            <a:pPr algn="just"/>
            <a:r>
              <a:rPr lang="es-AR" dirty="0"/>
              <a:t>La idea de dividir un segmento en páginas de tamaño fijo y reducido permite que el segmento mantenga su propiedad de entidad lógicamente indivisible, cuyo tamaño se adapta al objeto que contiene (código, datos o pila), pero que puede estar físicamente distribuido en zonas de almacenamiento en memoria principal no contiguas. </a:t>
            </a:r>
          </a:p>
          <a:p>
            <a:pPr algn="just"/>
            <a:r>
              <a:rPr lang="es-AR" dirty="0"/>
              <a:t>Además, no es necesario que se aloje en la memoria en su totalidad, basta con encontrar un espacio físicamente contiguo para una de sus páginas. Esto permite el aprovechamiento de huecos libres de menor tamaño.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spTree>
    <p:extLst>
      <p:ext uri="{BB962C8B-B14F-4D97-AF65-F5344CB8AC3E}">
        <p14:creationId xmlns:p14="http://schemas.microsoft.com/office/powerpoint/2010/main" val="40474056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lnSpcReduction="10000"/>
          </a:bodyPr>
          <a:lstStyle/>
          <a:p>
            <a:pPr algn="just"/>
            <a:r>
              <a:rPr lang="es-AR" dirty="0"/>
              <a:t>En este nuevo modelo la </a:t>
            </a:r>
            <a:r>
              <a:rPr lang="es-AR" u="sng" dirty="0"/>
              <a:t>dirección lineal</a:t>
            </a:r>
            <a:r>
              <a:rPr lang="es-AR" dirty="0"/>
              <a:t> ingresa en la unidad de HW, denominada </a:t>
            </a:r>
            <a:r>
              <a:rPr lang="es-AR" u="sng" dirty="0"/>
              <a:t>unidad de paginación</a:t>
            </a:r>
            <a:r>
              <a:rPr lang="es-AR" dirty="0"/>
              <a:t>, que la traduce a una </a:t>
            </a:r>
            <a:r>
              <a:rPr lang="es-AR" u="sng" dirty="0"/>
              <a:t>dirección física</a:t>
            </a:r>
            <a:r>
              <a:rPr lang="es-AR" dirty="0"/>
              <a:t> (una posición dentro de una página física).</a:t>
            </a:r>
          </a:p>
          <a:p>
            <a:pPr algn="just"/>
            <a:r>
              <a:rPr lang="es-AR" dirty="0"/>
              <a:t>El funcionamiento de la unidad de paginación es optativo. La paginación en este procesador opera sólo en modo protegido. </a:t>
            </a:r>
          </a:p>
          <a:p>
            <a:pPr algn="just"/>
            <a:r>
              <a:rPr lang="es-AR" dirty="0"/>
              <a:t>Teniendo en cuenta que con 32 bits de la dirección lineal se alcanza un espacio de direccionamiento de 4 gigabytes (2</a:t>
            </a:r>
            <a:r>
              <a:rPr lang="es-AR" baseline="30000" dirty="0"/>
              <a:t>32</a:t>
            </a:r>
            <a:r>
              <a:rPr lang="es-AR" dirty="0"/>
              <a:t>) y que el tamaño de cada página está definido en 4KB (2</a:t>
            </a:r>
            <a:r>
              <a:rPr lang="es-AR" baseline="30000" dirty="0"/>
              <a:t>12</a:t>
            </a:r>
            <a:r>
              <a:rPr lang="es-AR" dirty="0"/>
              <a:t>), la cantidad de páginas virtuales posibles es un millón (2</a:t>
            </a:r>
            <a:r>
              <a:rPr lang="es-AR" baseline="30000" dirty="0"/>
              <a:t>32</a:t>
            </a:r>
            <a:r>
              <a:rPr lang="es-AR" dirty="0"/>
              <a:t>/2</a:t>
            </a:r>
            <a:r>
              <a:rPr lang="es-AR" baseline="30000" dirty="0"/>
              <a:t>12</a:t>
            </a:r>
            <a:r>
              <a:rPr lang="es-AR" dirty="0"/>
              <a:t>=2</a:t>
            </a:r>
            <a:r>
              <a:rPr lang="es-AR" baseline="30000" dirty="0"/>
              <a:t>20</a:t>
            </a:r>
            <a:r>
              <a:rPr lang="es-AR" dirty="0"/>
              <a:t>); en consecuencia, para direccionar una página se necesitan 20 bits.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spTree>
    <p:extLst>
      <p:ext uri="{BB962C8B-B14F-4D97-AF65-F5344CB8AC3E}">
        <p14:creationId xmlns:p14="http://schemas.microsoft.com/office/powerpoint/2010/main" val="25701356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a:bodyPr>
          <a:lstStyle/>
          <a:p>
            <a:pPr algn="just"/>
            <a:r>
              <a:rPr lang="es-AR" dirty="0"/>
              <a:t>Cada vez que la unidad de paginación detecta ausencia de páginas en memoria genera la excepción </a:t>
            </a:r>
            <a:r>
              <a:rPr lang="es-AR" i="1" dirty="0"/>
              <a:t>page fault</a:t>
            </a:r>
            <a:r>
              <a:rPr lang="es-AR" dirty="0"/>
              <a:t>, que provoca un llamado al SO para que traiga la página de disco.</a:t>
            </a:r>
          </a:p>
          <a:p>
            <a:pPr algn="just"/>
            <a:r>
              <a:rPr lang="es-AR" dirty="0"/>
              <a:t>En el modelo presentado como mapeo directo, para saber si una página está en memoria principal o no, se debería mantener, para ésta nueva dimensión, una tabla de un millón de entradas que indicase su ausencia o presencia. Para no alojar una tabla tan grande en memoria, la traducción de la dirección se efectúa en dos niveles: directorio de tabla de página y tabla de páginas.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spTree>
    <p:extLst>
      <p:ext uri="{BB962C8B-B14F-4D97-AF65-F5344CB8AC3E}">
        <p14:creationId xmlns:p14="http://schemas.microsoft.com/office/powerpoint/2010/main" val="5134524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lnSpcReduction="10000"/>
          </a:bodyPr>
          <a:lstStyle/>
          <a:p>
            <a:pPr algn="just"/>
            <a:r>
              <a:rPr lang="es-AR" dirty="0"/>
              <a:t>La unidad de paginación crea para cada tarea una tabla de 1K entradas de 32 bits c/u, denominada </a:t>
            </a:r>
            <a:r>
              <a:rPr lang="es-AR" b="1" dirty="0"/>
              <a:t>directorio de tablas de página</a:t>
            </a:r>
            <a:r>
              <a:rPr lang="es-AR" dirty="0"/>
              <a:t>, que reside en memoria principal. El registro base que apunta al comienzo de esta tabla es un registro del </a:t>
            </a:r>
            <a:r>
              <a:rPr lang="el-GR" dirty="0"/>
              <a:t>μ</a:t>
            </a:r>
            <a:r>
              <a:rPr lang="es-AR" dirty="0"/>
              <a:t>P denominado CR3. </a:t>
            </a:r>
          </a:p>
          <a:p>
            <a:pPr algn="just"/>
            <a:r>
              <a:rPr lang="es-AR" dirty="0"/>
              <a:t>El valor de los 10 bits de orden superior de la dirección lineal de 32 bits constituye el desplazamiento dentro del directorio de tablas, y los 32 bits del contenido de la entrada accedida en el directorio de páginas constituyen la base de una segunda tabla de páginas. Dentro de esta tabla los 10 bits centrales de la dirección lineal constituyen el nuevo desplazamiento.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spTree>
    <p:extLst>
      <p:ext uri="{BB962C8B-B14F-4D97-AF65-F5344CB8AC3E}">
        <p14:creationId xmlns:p14="http://schemas.microsoft.com/office/powerpoint/2010/main" val="29710960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lnSpcReduction="10000"/>
          </a:bodyPr>
          <a:lstStyle/>
          <a:p>
            <a:pPr algn="just"/>
            <a:r>
              <a:rPr lang="es-AR" dirty="0"/>
              <a:t>Por último, la entrada así accedida de la </a:t>
            </a:r>
            <a:r>
              <a:rPr lang="es-AR" b="1" dirty="0"/>
              <a:t>tabla de páginas</a:t>
            </a:r>
            <a:r>
              <a:rPr lang="es-AR" dirty="0"/>
              <a:t> de 32 bits se divide en 20 y 12. Los 20 de orden superior se concatenan con los 12 bits de orden inferior de la dirección lineal para formar la dirección física final. </a:t>
            </a:r>
          </a:p>
          <a:p>
            <a:pPr algn="just"/>
            <a:r>
              <a:rPr lang="es-AR" dirty="0"/>
              <a:t>Los 12 bits de orden inferior de la entrada de la tabla de páginas son los bits del campo atributo de página, de los cuales no todos se utilizan. Los atributos más importantes asociados con ellos son:</a:t>
            </a:r>
          </a:p>
          <a:p>
            <a:pPr lvl="1" algn="just">
              <a:buFont typeface="Courier New" panose="02070309020205020404" pitchFamily="49" charset="0"/>
              <a:buChar char="o"/>
            </a:pPr>
            <a:r>
              <a:rPr lang="es-AR" u="sng" dirty="0"/>
              <a:t>D (</a:t>
            </a:r>
            <a:r>
              <a:rPr lang="es-AR" i="1" u="sng" dirty="0"/>
              <a:t>Bit </a:t>
            </a:r>
            <a:r>
              <a:rPr lang="es-AR" i="1" u="sng" dirty="0" err="1"/>
              <a:t>Dirty</a:t>
            </a:r>
            <a:r>
              <a:rPr lang="es-AR" u="sng" dirty="0"/>
              <a:t>)</a:t>
            </a:r>
            <a:r>
              <a:rPr lang="es-AR" dirty="0"/>
              <a:t>: indica si la página se escribió.</a:t>
            </a:r>
          </a:p>
          <a:p>
            <a:pPr lvl="1" algn="just">
              <a:buFont typeface="Courier New" panose="02070309020205020404" pitchFamily="49" charset="0"/>
              <a:buChar char="o"/>
            </a:pPr>
            <a:r>
              <a:rPr lang="es-AR" u="sng" dirty="0"/>
              <a:t>P (</a:t>
            </a:r>
            <a:r>
              <a:rPr lang="es-AR" i="1" u="sng" dirty="0"/>
              <a:t>Bit Presente</a:t>
            </a:r>
            <a:r>
              <a:rPr lang="es-AR" u="sng" dirty="0"/>
              <a:t>)</a:t>
            </a:r>
            <a:r>
              <a:rPr lang="es-AR" dirty="0"/>
              <a:t>: indica si la página está presente.</a:t>
            </a:r>
          </a:p>
          <a:p>
            <a:pPr lvl="1" algn="just">
              <a:buFont typeface="Courier New" panose="02070309020205020404" pitchFamily="49" charset="0"/>
              <a:buChar char="o"/>
            </a:pPr>
            <a:r>
              <a:rPr lang="es-AR" u="sng" dirty="0"/>
              <a:t>A (</a:t>
            </a:r>
            <a:r>
              <a:rPr lang="es-AR" i="1" u="sng" dirty="0"/>
              <a:t>Bit Access)</a:t>
            </a:r>
            <a:r>
              <a:rPr lang="es-AR" dirty="0"/>
              <a:t>: indica si se accedió a la página, tanto para lectura como para escritura.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spTree>
    <p:extLst>
      <p:ext uri="{BB962C8B-B14F-4D97-AF65-F5344CB8AC3E}">
        <p14:creationId xmlns:p14="http://schemas.microsoft.com/office/powerpoint/2010/main" val="13119089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pic>
        <p:nvPicPr>
          <p:cNvPr id="1026" name="Picture 2"/>
          <p:cNvPicPr>
            <a:picLocks noChangeAspect="1" noChangeArrowheads="1"/>
          </p:cNvPicPr>
          <p:nvPr/>
        </p:nvPicPr>
        <p:blipFill>
          <a:blip r:embed="rId3" cstate="print"/>
          <a:srcRect l="14466" t="17719" r="22338" b="23220"/>
          <a:stretch>
            <a:fillRect/>
          </a:stretch>
        </p:blipFill>
        <p:spPr bwMode="auto">
          <a:xfrm>
            <a:off x="1259632" y="1628800"/>
            <a:ext cx="6705123" cy="50131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19089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 con segmentos paginados</a:t>
            </a:r>
            <a:endParaRPr lang="es-AR" sz="2400" b="1" dirty="0">
              <a:solidFill>
                <a:schemeClr val="bg1"/>
              </a:solidFill>
            </a:endParaRPr>
          </a:p>
        </p:txBody>
      </p:sp>
      <p:pic>
        <p:nvPicPr>
          <p:cNvPr id="3074" name="Picture 2"/>
          <p:cNvPicPr>
            <a:picLocks noChangeAspect="1" noChangeArrowheads="1"/>
          </p:cNvPicPr>
          <p:nvPr/>
        </p:nvPicPr>
        <p:blipFill>
          <a:blip r:embed="rId3" cstate="print"/>
          <a:srcRect l="14765" t="18457" r="20267" b="21005"/>
          <a:stretch>
            <a:fillRect/>
          </a:stretch>
        </p:blipFill>
        <p:spPr bwMode="auto">
          <a:xfrm>
            <a:off x="1331640" y="1628800"/>
            <a:ext cx="6624735" cy="49384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190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Caso ejemplo de RAM estática</a:t>
            </a:r>
          </a:p>
        </p:txBody>
      </p:sp>
      <p:grpSp>
        <p:nvGrpSpPr>
          <p:cNvPr id="71" name="70 Grupo"/>
          <p:cNvGrpSpPr/>
          <p:nvPr/>
        </p:nvGrpSpPr>
        <p:grpSpPr>
          <a:xfrm>
            <a:off x="2550908" y="2469368"/>
            <a:ext cx="4068531" cy="4156616"/>
            <a:chOff x="2550908" y="2469368"/>
            <a:chExt cx="4068531" cy="4156616"/>
          </a:xfrm>
        </p:grpSpPr>
        <p:grpSp>
          <p:nvGrpSpPr>
            <p:cNvPr id="46" name="45 Grupo"/>
            <p:cNvGrpSpPr/>
            <p:nvPr/>
          </p:nvGrpSpPr>
          <p:grpSpPr>
            <a:xfrm>
              <a:off x="3252328" y="2469368"/>
              <a:ext cx="2664296" cy="4156616"/>
              <a:chOff x="3252328" y="2469368"/>
              <a:chExt cx="2664296" cy="4156616"/>
            </a:xfrm>
          </p:grpSpPr>
          <p:sp>
            <p:nvSpPr>
              <p:cNvPr id="3" name="2 Rectángulo"/>
              <p:cNvSpPr/>
              <p:nvPr/>
            </p:nvSpPr>
            <p:spPr>
              <a:xfrm>
                <a:off x="3252328" y="2469368"/>
                <a:ext cx="2664296" cy="4156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7" name="6 CuadroTexto"/>
              <p:cNvSpPr txBox="1"/>
              <p:nvPr/>
            </p:nvSpPr>
            <p:spPr>
              <a:xfrm>
                <a:off x="3277677" y="2542252"/>
                <a:ext cx="566181" cy="369332"/>
              </a:xfrm>
              <a:prstGeom prst="rect">
                <a:avLst/>
              </a:prstGeom>
              <a:noFill/>
            </p:spPr>
            <p:txBody>
              <a:bodyPr wrap="none" rtlCol="0">
                <a:spAutoFit/>
              </a:bodyPr>
              <a:lstStyle/>
              <a:p>
                <a:r>
                  <a:rPr lang="es-AR" dirty="0">
                    <a:solidFill>
                      <a:schemeClr val="bg1"/>
                    </a:solidFill>
                  </a:rPr>
                  <a:t>VCC</a:t>
                </a:r>
              </a:p>
            </p:txBody>
          </p:sp>
          <p:sp>
            <p:nvSpPr>
              <p:cNvPr id="9" name="8 CuadroTexto"/>
              <p:cNvSpPr txBox="1"/>
              <p:nvPr/>
            </p:nvSpPr>
            <p:spPr>
              <a:xfrm>
                <a:off x="3277677" y="2911584"/>
                <a:ext cx="460382" cy="369332"/>
              </a:xfrm>
              <a:prstGeom prst="rect">
                <a:avLst/>
              </a:prstGeom>
              <a:noFill/>
            </p:spPr>
            <p:txBody>
              <a:bodyPr wrap="none" rtlCol="0">
                <a:spAutoFit/>
              </a:bodyPr>
              <a:lstStyle/>
              <a:p>
                <a:r>
                  <a:rPr lang="es-AR" dirty="0">
                    <a:solidFill>
                      <a:schemeClr val="bg1"/>
                    </a:solidFill>
                  </a:rPr>
                  <a:t>D0</a:t>
                </a:r>
              </a:p>
            </p:txBody>
          </p:sp>
          <p:sp>
            <p:nvSpPr>
              <p:cNvPr id="10" name="9 CuadroTexto"/>
              <p:cNvSpPr txBox="1"/>
              <p:nvPr/>
            </p:nvSpPr>
            <p:spPr>
              <a:xfrm>
                <a:off x="3277677" y="3280916"/>
                <a:ext cx="413896" cy="369332"/>
              </a:xfrm>
              <a:prstGeom prst="rect">
                <a:avLst/>
              </a:prstGeom>
              <a:noFill/>
            </p:spPr>
            <p:txBody>
              <a:bodyPr wrap="none" rtlCol="0">
                <a:spAutoFit/>
              </a:bodyPr>
              <a:lstStyle/>
              <a:p>
                <a:r>
                  <a:rPr lang="es-AR" dirty="0">
                    <a:solidFill>
                      <a:schemeClr val="bg1"/>
                    </a:solidFill>
                  </a:rPr>
                  <a:t>D1</a:t>
                </a:r>
              </a:p>
            </p:txBody>
          </p:sp>
          <p:sp>
            <p:nvSpPr>
              <p:cNvPr id="11" name="10 CuadroTexto"/>
              <p:cNvSpPr txBox="1"/>
              <p:nvPr/>
            </p:nvSpPr>
            <p:spPr>
              <a:xfrm>
                <a:off x="3277677" y="3650248"/>
                <a:ext cx="441146" cy="369332"/>
              </a:xfrm>
              <a:prstGeom prst="rect">
                <a:avLst/>
              </a:prstGeom>
              <a:noFill/>
            </p:spPr>
            <p:txBody>
              <a:bodyPr wrap="none" rtlCol="0">
                <a:spAutoFit/>
              </a:bodyPr>
              <a:lstStyle/>
              <a:p>
                <a:r>
                  <a:rPr lang="es-AR" dirty="0">
                    <a:solidFill>
                      <a:schemeClr val="bg1"/>
                    </a:solidFill>
                  </a:rPr>
                  <a:t>D2</a:t>
                </a:r>
              </a:p>
            </p:txBody>
          </p:sp>
          <p:sp>
            <p:nvSpPr>
              <p:cNvPr id="12" name="11 CuadroTexto"/>
              <p:cNvSpPr txBox="1"/>
              <p:nvPr/>
            </p:nvSpPr>
            <p:spPr>
              <a:xfrm>
                <a:off x="3277677" y="4013075"/>
                <a:ext cx="445956" cy="369332"/>
              </a:xfrm>
              <a:prstGeom prst="rect">
                <a:avLst/>
              </a:prstGeom>
              <a:noFill/>
            </p:spPr>
            <p:txBody>
              <a:bodyPr wrap="none" rtlCol="0">
                <a:spAutoFit/>
              </a:bodyPr>
              <a:lstStyle/>
              <a:p>
                <a:r>
                  <a:rPr lang="es-AR" dirty="0">
                    <a:solidFill>
                      <a:schemeClr val="bg1"/>
                    </a:solidFill>
                  </a:rPr>
                  <a:t>D3</a:t>
                </a:r>
              </a:p>
            </p:txBody>
          </p:sp>
          <p:sp>
            <p:nvSpPr>
              <p:cNvPr id="17" name="16 CuadroTexto"/>
              <p:cNvSpPr txBox="1"/>
              <p:nvPr/>
            </p:nvSpPr>
            <p:spPr>
              <a:xfrm>
                <a:off x="3277677" y="4382407"/>
                <a:ext cx="457176" cy="369332"/>
              </a:xfrm>
              <a:prstGeom prst="rect">
                <a:avLst/>
              </a:prstGeom>
              <a:noFill/>
            </p:spPr>
            <p:txBody>
              <a:bodyPr wrap="none" rtlCol="0">
                <a:spAutoFit/>
              </a:bodyPr>
              <a:lstStyle/>
              <a:p>
                <a:r>
                  <a:rPr lang="es-AR" dirty="0">
                    <a:solidFill>
                      <a:schemeClr val="bg1"/>
                    </a:solidFill>
                  </a:rPr>
                  <a:t>D4</a:t>
                </a:r>
              </a:p>
            </p:txBody>
          </p:sp>
          <p:sp>
            <p:nvSpPr>
              <p:cNvPr id="18" name="17 CuadroTexto"/>
              <p:cNvSpPr txBox="1"/>
              <p:nvPr/>
            </p:nvSpPr>
            <p:spPr>
              <a:xfrm>
                <a:off x="3277677" y="4767709"/>
                <a:ext cx="447558" cy="369332"/>
              </a:xfrm>
              <a:prstGeom prst="rect">
                <a:avLst/>
              </a:prstGeom>
              <a:noFill/>
            </p:spPr>
            <p:txBody>
              <a:bodyPr wrap="none" rtlCol="0">
                <a:spAutoFit/>
              </a:bodyPr>
              <a:lstStyle/>
              <a:p>
                <a:r>
                  <a:rPr lang="es-AR" dirty="0">
                    <a:solidFill>
                      <a:schemeClr val="bg1"/>
                    </a:solidFill>
                  </a:rPr>
                  <a:t>D5</a:t>
                </a:r>
              </a:p>
            </p:txBody>
          </p:sp>
          <p:sp>
            <p:nvSpPr>
              <p:cNvPr id="19" name="18 CuadroTexto"/>
              <p:cNvSpPr txBox="1"/>
              <p:nvPr/>
            </p:nvSpPr>
            <p:spPr>
              <a:xfrm>
                <a:off x="3277677" y="5137041"/>
                <a:ext cx="460382" cy="369332"/>
              </a:xfrm>
              <a:prstGeom prst="rect">
                <a:avLst/>
              </a:prstGeom>
              <a:noFill/>
            </p:spPr>
            <p:txBody>
              <a:bodyPr wrap="none" rtlCol="0">
                <a:spAutoFit/>
              </a:bodyPr>
              <a:lstStyle/>
              <a:p>
                <a:r>
                  <a:rPr lang="es-AR" dirty="0">
                    <a:solidFill>
                      <a:schemeClr val="bg1"/>
                    </a:solidFill>
                  </a:rPr>
                  <a:t>D6</a:t>
                </a:r>
              </a:p>
            </p:txBody>
          </p:sp>
          <p:sp>
            <p:nvSpPr>
              <p:cNvPr id="20" name="19 CuadroTexto"/>
              <p:cNvSpPr txBox="1"/>
              <p:nvPr/>
            </p:nvSpPr>
            <p:spPr>
              <a:xfrm>
                <a:off x="3277677" y="5485407"/>
                <a:ext cx="442750" cy="369332"/>
              </a:xfrm>
              <a:prstGeom prst="rect">
                <a:avLst/>
              </a:prstGeom>
              <a:noFill/>
            </p:spPr>
            <p:txBody>
              <a:bodyPr wrap="none" rtlCol="0">
                <a:spAutoFit/>
              </a:bodyPr>
              <a:lstStyle/>
              <a:p>
                <a:r>
                  <a:rPr lang="es-AR" dirty="0">
                    <a:solidFill>
                      <a:schemeClr val="bg1"/>
                    </a:solidFill>
                  </a:rPr>
                  <a:t>D7</a:t>
                </a:r>
              </a:p>
            </p:txBody>
          </p:sp>
          <p:sp>
            <p:nvSpPr>
              <p:cNvPr id="21" name="20 CuadroTexto"/>
              <p:cNvSpPr txBox="1"/>
              <p:nvPr/>
            </p:nvSpPr>
            <p:spPr>
              <a:xfrm>
                <a:off x="3277677" y="5844306"/>
                <a:ext cx="510076" cy="369332"/>
              </a:xfrm>
              <a:prstGeom prst="rect">
                <a:avLst/>
              </a:prstGeom>
              <a:noFill/>
            </p:spPr>
            <p:txBody>
              <a:bodyPr wrap="none" rtlCol="0">
                <a:spAutoFit/>
              </a:bodyPr>
              <a:lstStyle/>
              <a:p>
                <a:r>
                  <a:rPr lang="es-AR" dirty="0">
                    <a:solidFill>
                      <a:schemeClr val="bg1"/>
                    </a:solidFill>
                  </a:rPr>
                  <a:t>WE</a:t>
                </a:r>
              </a:p>
            </p:txBody>
          </p:sp>
          <p:sp>
            <p:nvSpPr>
              <p:cNvPr id="22" name="21 CuadroTexto"/>
              <p:cNvSpPr txBox="1"/>
              <p:nvPr/>
            </p:nvSpPr>
            <p:spPr>
              <a:xfrm>
                <a:off x="3277677" y="6190545"/>
                <a:ext cx="460382" cy="369332"/>
              </a:xfrm>
              <a:prstGeom prst="rect">
                <a:avLst/>
              </a:prstGeom>
              <a:noFill/>
            </p:spPr>
            <p:txBody>
              <a:bodyPr wrap="none" rtlCol="0">
                <a:spAutoFit/>
              </a:bodyPr>
              <a:lstStyle/>
              <a:p>
                <a:r>
                  <a:rPr lang="es-AR" dirty="0">
                    <a:solidFill>
                      <a:schemeClr val="bg1"/>
                    </a:solidFill>
                  </a:rPr>
                  <a:t>EN</a:t>
                </a:r>
              </a:p>
            </p:txBody>
          </p:sp>
          <p:sp>
            <p:nvSpPr>
              <p:cNvPr id="35" name="34 CuadroTexto"/>
              <p:cNvSpPr txBox="1"/>
              <p:nvPr/>
            </p:nvSpPr>
            <p:spPr>
              <a:xfrm>
                <a:off x="5268555" y="2532373"/>
                <a:ext cx="631904" cy="369332"/>
              </a:xfrm>
              <a:prstGeom prst="rect">
                <a:avLst/>
              </a:prstGeom>
              <a:noFill/>
            </p:spPr>
            <p:txBody>
              <a:bodyPr wrap="none" rtlCol="0">
                <a:spAutoFit/>
              </a:bodyPr>
              <a:lstStyle/>
              <a:p>
                <a:pPr algn="r"/>
                <a:r>
                  <a:rPr lang="es-AR" dirty="0">
                    <a:solidFill>
                      <a:schemeClr val="bg1"/>
                    </a:solidFill>
                  </a:rPr>
                  <a:t>GND</a:t>
                </a:r>
              </a:p>
            </p:txBody>
          </p:sp>
          <p:sp>
            <p:nvSpPr>
              <p:cNvPr id="36" name="35 CuadroTexto"/>
              <p:cNvSpPr txBox="1"/>
              <p:nvPr/>
            </p:nvSpPr>
            <p:spPr>
              <a:xfrm>
                <a:off x="5432331" y="2901705"/>
                <a:ext cx="453970" cy="369332"/>
              </a:xfrm>
              <a:prstGeom prst="rect">
                <a:avLst/>
              </a:prstGeom>
              <a:noFill/>
            </p:spPr>
            <p:txBody>
              <a:bodyPr wrap="none" rtlCol="0">
                <a:spAutoFit/>
              </a:bodyPr>
              <a:lstStyle/>
              <a:p>
                <a:pPr algn="r"/>
                <a:r>
                  <a:rPr lang="es-AR" dirty="0">
                    <a:solidFill>
                      <a:schemeClr val="bg1"/>
                    </a:solidFill>
                  </a:rPr>
                  <a:t>A0</a:t>
                </a:r>
              </a:p>
            </p:txBody>
          </p:sp>
          <p:sp>
            <p:nvSpPr>
              <p:cNvPr id="37" name="36 CuadroTexto"/>
              <p:cNvSpPr txBox="1"/>
              <p:nvPr/>
            </p:nvSpPr>
            <p:spPr>
              <a:xfrm>
                <a:off x="5432331" y="3271037"/>
                <a:ext cx="407484" cy="369332"/>
              </a:xfrm>
              <a:prstGeom prst="rect">
                <a:avLst/>
              </a:prstGeom>
              <a:noFill/>
            </p:spPr>
            <p:txBody>
              <a:bodyPr wrap="none" rtlCol="0">
                <a:spAutoFit/>
              </a:bodyPr>
              <a:lstStyle/>
              <a:p>
                <a:pPr algn="r"/>
                <a:r>
                  <a:rPr lang="es-AR" dirty="0">
                    <a:solidFill>
                      <a:schemeClr val="bg1"/>
                    </a:solidFill>
                  </a:rPr>
                  <a:t>A1</a:t>
                </a:r>
              </a:p>
            </p:txBody>
          </p:sp>
          <p:sp>
            <p:nvSpPr>
              <p:cNvPr id="38" name="37 CuadroTexto"/>
              <p:cNvSpPr txBox="1"/>
              <p:nvPr/>
            </p:nvSpPr>
            <p:spPr>
              <a:xfrm>
                <a:off x="5432331" y="3640369"/>
                <a:ext cx="434734" cy="369332"/>
              </a:xfrm>
              <a:prstGeom prst="rect">
                <a:avLst/>
              </a:prstGeom>
              <a:noFill/>
            </p:spPr>
            <p:txBody>
              <a:bodyPr wrap="none" rtlCol="0">
                <a:spAutoFit/>
              </a:bodyPr>
              <a:lstStyle/>
              <a:p>
                <a:pPr algn="r"/>
                <a:r>
                  <a:rPr lang="es-AR" dirty="0">
                    <a:solidFill>
                      <a:schemeClr val="bg1"/>
                    </a:solidFill>
                  </a:rPr>
                  <a:t>A2</a:t>
                </a:r>
              </a:p>
            </p:txBody>
          </p:sp>
          <p:sp>
            <p:nvSpPr>
              <p:cNvPr id="39" name="38 CuadroTexto"/>
              <p:cNvSpPr txBox="1"/>
              <p:nvPr/>
            </p:nvSpPr>
            <p:spPr>
              <a:xfrm>
                <a:off x="5432331" y="4003196"/>
                <a:ext cx="439544" cy="369332"/>
              </a:xfrm>
              <a:prstGeom prst="rect">
                <a:avLst/>
              </a:prstGeom>
              <a:noFill/>
            </p:spPr>
            <p:txBody>
              <a:bodyPr wrap="none" rtlCol="0">
                <a:spAutoFit/>
              </a:bodyPr>
              <a:lstStyle/>
              <a:p>
                <a:pPr algn="r"/>
                <a:r>
                  <a:rPr lang="es-AR" dirty="0">
                    <a:solidFill>
                      <a:schemeClr val="bg1"/>
                    </a:solidFill>
                  </a:rPr>
                  <a:t>A3</a:t>
                </a:r>
              </a:p>
            </p:txBody>
          </p:sp>
          <p:sp>
            <p:nvSpPr>
              <p:cNvPr id="40" name="39 CuadroTexto"/>
              <p:cNvSpPr txBox="1"/>
              <p:nvPr/>
            </p:nvSpPr>
            <p:spPr>
              <a:xfrm>
                <a:off x="5432331" y="4372528"/>
                <a:ext cx="450764" cy="369332"/>
              </a:xfrm>
              <a:prstGeom prst="rect">
                <a:avLst/>
              </a:prstGeom>
              <a:noFill/>
            </p:spPr>
            <p:txBody>
              <a:bodyPr wrap="none" rtlCol="0">
                <a:spAutoFit/>
              </a:bodyPr>
              <a:lstStyle/>
              <a:p>
                <a:pPr algn="r"/>
                <a:r>
                  <a:rPr lang="es-AR" dirty="0">
                    <a:solidFill>
                      <a:schemeClr val="bg1"/>
                    </a:solidFill>
                  </a:rPr>
                  <a:t>A4</a:t>
                </a:r>
              </a:p>
            </p:txBody>
          </p:sp>
          <p:sp>
            <p:nvSpPr>
              <p:cNvPr id="41" name="40 CuadroTexto"/>
              <p:cNvSpPr txBox="1"/>
              <p:nvPr/>
            </p:nvSpPr>
            <p:spPr>
              <a:xfrm>
                <a:off x="5432331" y="4757830"/>
                <a:ext cx="441146" cy="369332"/>
              </a:xfrm>
              <a:prstGeom prst="rect">
                <a:avLst/>
              </a:prstGeom>
              <a:noFill/>
            </p:spPr>
            <p:txBody>
              <a:bodyPr wrap="none" rtlCol="0">
                <a:spAutoFit/>
              </a:bodyPr>
              <a:lstStyle/>
              <a:p>
                <a:pPr algn="r"/>
                <a:r>
                  <a:rPr lang="es-AR" dirty="0">
                    <a:solidFill>
                      <a:schemeClr val="bg1"/>
                    </a:solidFill>
                  </a:rPr>
                  <a:t>A5</a:t>
                </a:r>
              </a:p>
            </p:txBody>
          </p:sp>
          <p:sp>
            <p:nvSpPr>
              <p:cNvPr id="42" name="41 CuadroTexto"/>
              <p:cNvSpPr txBox="1"/>
              <p:nvPr/>
            </p:nvSpPr>
            <p:spPr>
              <a:xfrm>
                <a:off x="5432331" y="5127162"/>
                <a:ext cx="453970" cy="369332"/>
              </a:xfrm>
              <a:prstGeom prst="rect">
                <a:avLst/>
              </a:prstGeom>
              <a:noFill/>
            </p:spPr>
            <p:txBody>
              <a:bodyPr wrap="none" rtlCol="0">
                <a:spAutoFit/>
              </a:bodyPr>
              <a:lstStyle/>
              <a:p>
                <a:pPr algn="r"/>
                <a:r>
                  <a:rPr lang="es-AR" dirty="0">
                    <a:solidFill>
                      <a:schemeClr val="bg1"/>
                    </a:solidFill>
                  </a:rPr>
                  <a:t>A6</a:t>
                </a:r>
              </a:p>
            </p:txBody>
          </p:sp>
          <p:sp>
            <p:nvSpPr>
              <p:cNvPr id="43" name="42 CuadroTexto"/>
              <p:cNvSpPr txBox="1"/>
              <p:nvPr/>
            </p:nvSpPr>
            <p:spPr>
              <a:xfrm>
                <a:off x="5432331" y="5475528"/>
                <a:ext cx="436338" cy="369332"/>
              </a:xfrm>
              <a:prstGeom prst="rect">
                <a:avLst/>
              </a:prstGeom>
              <a:noFill/>
            </p:spPr>
            <p:txBody>
              <a:bodyPr wrap="none" rtlCol="0">
                <a:spAutoFit/>
              </a:bodyPr>
              <a:lstStyle/>
              <a:p>
                <a:pPr algn="r"/>
                <a:r>
                  <a:rPr lang="es-AR" dirty="0">
                    <a:solidFill>
                      <a:schemeClr val="bg1"/>
                    </a:solidFill>
                  </a:rPr>
                  <a:t>A7</a:t>
                </a:r>
              </a:p>
            </p:txBody>
          </p:sp>
          <p:sp>
            <p:nvSpPr>
              <p:cNvPr id="44" name="43 CuadroTexto"/>
              <p:cNvSpPr txBox="1"/>
              <p:nvPr/>
            </p:nvSpPr>
            <p:spPr>
              <a:xfrm>
                <a:off x="5432331" y="5834427"/>
                <a:ext cx="453970" cy="369332"/>
              </a:xfrm>
              <a:prstGeom prst="rect">
                <a:avLst/>
              </a:prstGeom>
              <a:noFill/>
            </p:spPr>
            <p:txBody>
              <a:bodyPr wrap="none" rtlCol="0">
                <a:spAutoFit/>
              </a:bodyPr>
              <a:lstStyle/>
              <a:p>
                <a:pPr algn="r"/>
                <a:r>
                  <a:rPr lang="es-AR" dirty="0">
                    <a:solidFill>
                      <a:schemeClr val="bg1"/>
                    </a:solidFill>
                  </a:rPr>
                  <a:t>A8</a:t>
                </a:r>
              </a:p>
            </p:txBody>
          </p:sp>
          <p:sp>
            <p:nvSpPr>
              <p:cNvPr id="45" name="44 CuadroTexto"/>
              <p:cNvSpPr txBox="1"/>
              <p:nvPr/>
            </p:nvSpPr>
            <p:spPr>
              <a:xfrm>
                <a:off x="5432331" y="6180666"/>
                <a:ext cx="453970" cy="369332"/>
              </a:xfrm>
              <a:prstGeom prst="rect">
                <a:avLst/>
              </a:prstGeom>
              <a:noFill/>
            </p:spPr>
            <p:txBody>
              <a:bodyPr wrap="none" rtlCol="0">
                <a:spAutoFit/>
              </a:bodyPr>
              <a:lstStyle/>
              <a:p>
                <a:pPr algn="r"/>
                <a:r>
                  <a:rPr lang="es-AR" dirty="0">
                    <a:solidFill>
                      <a:schemeClr val="bg1"/>
                    </a:solidFill>
                  </a:rPr>
                  <a:t>A9</a:t>
                </a:r>
              </a:p>
            </p:txBody>
          </p:sp>
        </p:grpSp>
        <p:cxnSp>
          <p:nvCxnSpPr>
            <p:cNvPr id="48" name="47 Conector recto de flecha"/>
            <p:cNvCxnSpPr/>
            <p:nvPr/>
          </p:nvCxnSpPr>
          <p:spPr>
            <a:xfrm flipH="1" flipV="1">
              <a:off x="2555776" y="3086371"/>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9" name="48 Conector recto de flecha"/>
            <p:cNvCxnSpPr/>
            <p:nvPr/>
          </p:nvCxnSpPr>
          <p:spPr>
            <a:xfrm flipH="1" flipV="1">
              <a:off x="2555776" y="3455703"/>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0" name="49 Conector recto de flecha"/>
            <p:cNvCxnSpPr/>
            <p:nvPr/>
          </p:nvCxnSpPr>
          <p:spPr>
            <a:xfrm flipH="1" flipV="1">
              <a:off x="2550908" y="3814207"/>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1" name="50 Conector recto de flecha"/>
            <p:cNvCxnSpPr/>
            <p:nvPr/>
          </p:nvCxnSpPr>
          <p:spPr>
            <a:xfrm flipH="1" flipV="1">
              <a:off x="2550908" y="4164228"/>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2" name="51 Conector recto de flecha"/>
            <p:cNvCxnSpPr/>
            <p:nvPr/>
          </p:nvCxnSpPr>
          <p:spPr>
            <a:xfrm flipH="1" flipV="1">
              <a:off x="2550908" y="4539777"/>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3" name="52 Conector recto de flecha"/>
            <p:cNvCxnSpPr/>
            <p:nvPr/>
          </p:nvCxnSpPr>
          <p:spPr>
            <a:xfrm flipH="1" flipV="1">
              <a:off x="2550908" y="4927690"/>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4" name="53 Conector recto de flecha"/>
            <p:cNvCxnSpPr/>
            <p:nvPr/>
          </p:nvCxnSpPr>
          <p:spPr>
            <a:xfrm flipH="1" flipV="1">
              <a:off x="2550908" y="5286539"/>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5" name="54 Conector recto de flecha"/>
            <p:cNvCxnSpPr/>
            <p:nvPr/>
          </p:nvCxnSpPr>
          <p:spPr>
            <a:xfrm flipH="1" flipV="1">
              <a:off x="2550908" y="5650315"/>
              <a:ext cx="696552" cy="987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57" name="56 Conector recto"/>
            <p:cNvCxnSpPr/>
            <p:nvPr/>
          </p:nvCxnSpPr>
          <p:spPr>
            <a:xfrm flipH="1">
              <a:off x="2555776" y="2726918"/>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58" name="57 Conector recto"/>
            <p:cNvCxnSpPr/>
            <p:nvPr/>
          </p:nvCxnSpPr>
          <p:spPr>
            <a:xfrm flipH="1">
              <a:off x="2572345" y="6019093"/>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59" name="58 Conector recto"/>
            <p:cNvCxnSpPr/>
            <p:nvPr/>
          </p:nvCxnSpPr>
          <p:spPr>
            <a:xfrm flipH="1">
              <a:off x="2550908" y="6375211"/>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0" name="59 Conector recto"/>
            <p:cNvCxnSpPr/>
            <p:nvPr/>
          </p:nvCxnSpPr>
          <p:spPr>
            <a:xfrm flipH="1">
              <a:off x="5916624" y="2717039"/>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1" name="60 Conector recto"/>
            <p:cNvCxnSpPr/>
            <p:nvPr/>
          </p:nvCxnSpPr>
          <p:spPr>
            <a:xfrm flipH="1">
              <a:off x="5916624" y="3086371"/>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2" name="61 Conector recto"/>
            <p:cNvCxnSpPr/>
            <p:nvPr/>
          </p:nvCxnSpPr>
          <p:spPr>
            <a:xfrm flipH="1">
              <a:off x="5927755" y="3471328"/>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3" name="62 Conector recto"/>
            <p:cNvCxnSpPr/>
            <p:nvPr/>
          </p:nvCxnSpPr>
          <p:spPr>
            <a:xfrm flipH="1">
              <a:off x="5927755" y="3814207"/>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4" name="63 Conector recto"/>
            <p:cNvCxnSpPr/>
            <p:nvPr/>
          </p:nvCxnSpPr>
          <p:spPr>
            <a:xfrm flipH="1">
              <a:off x="5927755" y="4164228"/>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5" name="64 Conector recto"/>
            <p:cNvCxnSpPr/>
            <p:nvPr/>
          </p:nvCxnSpPr>
          <p:spPr>
            <a:xfrm flipH="1">
              <a:off x="5916624" y="4547676"/>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6" name="65 Conector recto"/>
            <p:cNvCxnSpPr/>
            <p:nvPr/>
          </p:nvCxnSpPr>
          <p:spPr>
            <a:xfrm flipH="1">
              <a:off x="5916624" y="4942496"/>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7" name="66 Conector recto"/>
            <p:cNvCxnSpPr/>
            <p:nvPr/>
          </p:nvCxnSpPr>
          <p:spPr>
            <a:xfrm flipH="1">
              <a:off x="5916624" y="5323713"/>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8" name="67 Conector recto"/>
            <p:cNvCxnSpPr/>
            <p:nvPr/>
          </p:nvCxnSpPr>
          <p:spPr>
            <a:xfrm flipH="1">
              <a:off x="5916624" y="5660194"/>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69" name="68 Conector recto"/>
            <p:cNvCxnSpPr/>
            <p:nvPr/>
          </p:nvCxnSpPr>
          <p:spPr>
            <a:xfrm flipH="1">
              <a:off x="5916624" y="6028972"/>
              <a:ext cx="691684" cy="0"/>
            </a:xfrm>
            <a:prstGeom prst="line">
              <a:avLst/>
            </a:prstGeom>
          </p:spPr>
          <p:style>
            <a:lnRef idx="1">
              <a:schemeClr val="dk1"/>
            </a:lnRef>
            <a:fillRef idx="0">
              <a:schemeClr val="dk1"/>
            </a:fillRef>
            <a:effectRef idx="0">
              <a:schemeClr val="dk1"/>
            </a:effectRef>
            <a:fontRef idx="minor">
              <a:schemeClr val="tx1"/>
            </a:fontRef>
          </p:style>
        </p:cxnSp>
        <p:cxnSp>
          <p:nvCxnSpPr>
            <p:cNvPr id="70" name="69 Conector recto"/>
            <p:cNvCxnSpPr/>
            <p:nvPr/>
          </p:nvCxnSpPr>
          <p:spPr>
            <a:xfrm flipH="1">
              <a:off x="5916624" y="6330929"/>
              <a:ext cx="691684"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89478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251520" y="1556792"/>
            <a:ext cx="8568951" cy="5301208"/>
          </a:xfrm>
        </p:spPr>
        <p:txBody>
          <a:bodyPr>
            <a:normAutofit/>
          </a:bodyPr>
          <a:lstStyle/>
          <a:p>
            <a:pPr algn="just"/>
            <a:r>
              <a:rPr lang="es-AR" dirty="0"/>
              <a:t>Es una memoria de tipo caché que almacena las últimas direcciones físicas traducidas por la unidad de paginación. </a:t>
            </a:r>
          </a:p>
          <a:p>
            <a:pPr algn="just"/>
            <a:r>
              <a:rPr lang="es-AR" dirty="0"/>
              <a:t>Su inclusión en el diseño pretende solucionar el retardo producido por el acceso a las tablas de página almacenadas en la memoria principal, cuyas zonas de almacenamiento para lectura/escritura son de tecnología dinámica. </a:t>
            </a:r>
          </a:p>
          <a:p>
            <a:pPr algn="just"/>
            <a:r>
              <a:rPr lang="es-AR" dirty="0"/>
              <a:t>Si la dirección está presente en la caché, se obtiene la dirección física en pocos nanosegundos; si no se encuentra, el tiempo de traducción sólo se penaliza en esos pocos nanosegundos.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TLB (</a:t>
            </a:r>
            <a:r>
              <a:rPr lang="es-AR" sz="2400" i="1" dirty="0">
                <a:solidFill>
                  <a:schemeClr val="bg1"/>
                </a:solidFill>
              </a:rPr>
              <a:t>Translation Lookaside Buffer</a:t>
            </a:r>
            <a:r>
              <a:rPr lang="es-AR" sz="2400" dirty="0">
                <a:solidFill>
                  <a:schemeClr val="bg1"/>
                </a:solidFill>
              </a:rPr>
              <a:t>)</a:t>
            </a:r>
            <a:endParaRPr lang="es-AR" sz="2400" b="1" dirty="0">
              <a:solidFill>
                <a:schemeClr val="bg1"/>
              </a:solidFill>
            </a:endParaRPr>
          </a:p>
        </p:txBody>
      </p:sp>
    </p:spTree>
    <p:extLst>
      <p:ext uri="{BB962C8B-B14F-4D97-AF65-F5344CB8AC3E}">
        <p14:creationId xmlns:p14="http://schemas.microsoft.com/office/powerpoint/2010/main" val="3581198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1994032"/>
            <a:ext cx="7408333" cy="4912536"/>
          </a:xfrm>
        </p:spPr>
        <p:txBody>
          <a:bodyPr>
            <a:normAutofit fontScale="92500" lnSpcReduction="20000"/>
          </a:bodyPr>
          <a:lstStyle/>
          <a:p>
            <a:pPr algn="just"/>
            <a:r>
              <a:rPr lang="es-AR" dirty="0"/>
              <a:t>Para realizar una </a:t>
            </a:r>
            <a:r>
              <a:rPr lang="es-AR" u="sng" dirty="0"/>
              <a:t>lectura</a:t>
            </a:r>
            <a:r>
              <a:rPr lang="es-AR" dirty="0"/>
              <a:t> sobre el chip se deben secuenciar los siguientes pasos:</a:t>
            </a:r>
          </a:p>
          <a:p>
            <a:pPr marL="759143" lvl="1" indent="-457200" algn="just">
              <a:buFont typeface="+mj-lt"/>
              <a:buAutoNum type="arabicPeriod"/>
            </a:pPr>
            <a:r>
              <a:rPr lang="es-AR" dirty="0"/>
              <a:t>Habilitar el chip y enviar la dirección de palabra.</a:t>
            </a:r>
          </a:p>
          <a:p>
            <a:pPr marL="759143" lvl="1" indent="-457200" algn="just">
              <a:buFont typeface="+mj-lt"/>
              <a:buAutoNum type="arabicPeriod"/>
            </a:pPr>
            <a:r>
              <a:rPr lang="es-AR" dirty="0"/>
              <a:t>Dar orden de lectura.</a:t>
            </a:r>
          </a:p>
          <a:p>
            <a:pPr marL="759143" lvl="1" indent="-457200" algn="just">
              <a:buFont typeface="+mj-lt"/>
              <a:buAutoNum type="arabicPeriod"/>
            </a:pPr>
            <a:r>
              <a:rPr lang="es-AR" dirty="0"/>
              <a:t>Transferir el contenido de la palabra desde el chip hacia el dispositivo que solicita la información, utilizando las líneas de dato.</a:t>
            </a:r>
          </a:p>
          <a:p>
            <a:pPr algn="just"/>
            <a:r>
              <a:rPr lang="es-AR" dirty="0"/>
              <a:t>Para realizar una </a:t>
            </a:r>
            <a:r>
              <a:rPr lang="es-AR" u="sng" dirty="0"/>
              <a:t>escritura</a:t>
            </a:r>
            <a:r>
              <a:rPr lang="es-AR" dirty="0"/>
              <a:t> sobre el chip se deben secuenciar los siguientes pasos:</a:t>
            </a:r>
          </a:p>
          <a:p>
            <a:pPr marL="759143" lvl="1" indent="-457200" algn="just">
              <a:buFont typeface="+mj-lt"/>
              <a:buAutoNum type="arabicPeriod"/>
            </a:pPr>
            <a:r>
              <a:rPr lang="es-AR" dirty="0"/>
              <a:t>Habilitar el chip y enviar la dirección de la palabra.</a:t>
            </a:r>
          </a:p>
          <a:p>
            <a:pPr marL="759143" lvl="1" indent="-457200" algn="just">
              <a:buFont typeface="+mj-lt"/>
              <a:buAutoNum type="arabicPeriod"/>
            </a:pPr>
            <a:r>
              <a:rPr lang="es-AR" dirty="0"/>
              <a:t>Transferir el contenido de la palabra desde el dispositivo que solicita el almacenamiento de la información, utilizando las líneas de dato.</a:t>
            </a:r>
          </a:p>
          <a:p>
            <a:pPr marL="759143" lvl="1" indent="-457200" algn="just">
              <a:buFont typeface="+mj-lt"/>
              <a:buAutoNum type="arabicPeriod"/>
            </a:pPr>
            <a:r>
              <a:rPr lang="es-AR" dirty="0"/>
              <a:t>Dar orden de escritura.</a:t>
            </a:r>
          </a:p>
          <a:p>
            <a:pPr marL="457200" indent="-457200" algn="just">
              <a:buFont typeface="+mj-lt"/>
              <a:buAutoNum type="arabicPeriod"/>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Caso ejemplo de RAM estática</a:t>
            </a:r>
          </a:p>
        </p:txBody>
      </p:sp>
    </p:spTree>
    <p:extLst>
      <p:ext uri="{BB962C8B-B14F-4D97-AF65-F5344CB8AC3E}">
        <p14:creationId xmlns:p14="http://schemas.microsoft.com/office/powerpoint/2010/main" val="176634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Caso ejemplo de RAM estática</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0368" t="9771" r="12948" b="10628"/>
          <a:stretch/>
        </p:blipFill>
        <p:spPr>
          <a:xfrm>
            <a:off x="3103115" y="1700808"/>
            <a:ext cx="3580014" cy="49549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118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2564904"/>
            <a:ext cx="7408333" cy="4341664"/>
          </a:xfrm>
        </p:spPr>
        <p:txBody>
          <a:bodyPr>
            <a:normAutofit/>
          </a:bodyPr>
          <a:lstStyle/>
          <a:p>
            <a:pPr marL="0" indent="0" algn="just">
              <a:buFont typeface="Arial" panose="020B0604020202020204" pitchFamily="34" charset="0"/>
              <a:buNone/>
            </a:pPr>
            <a:r>
              <a:rPr lang="es-AR" dirty="0"/>
              <a:t>Un </a:t>
            </a:r>
            <a:r>
              <a:rPr lang="es-AR" b="1" dirty="0"/>
              <a:t>módulo de memoria</a:t>
            </a:r>
            <a:r>
              <a:rPr lang="es-AR" dirty="0"/>
              <a:t> es una agrupación de chips distribuidos sobre una placa. Estos chips también pueden llamarse cápsulas o pastillas de memoria.</a:t>
            </a:r>
          </a:p>
          <a:p>
            <a:pPr marL="457200" indent="-457200" algn="just">
              <a:buFont typeface="+mj-lt"/>
              <a:buAutoNum type="arabicPeriod"/>
            </a:pPr>
            <a:endParaRPr lang="es-AR" dirty="0"/>
          </a:p>
        </p:txBody>
      </p:sp>
    </p:spTree>
    <p:extLst>
      <p:ext uri="{BB962C8B-B14F-4D97-AF65-F5344CB8AC3E}">
        <p14:creationId xmlns:p14="http://schemas.microsoft.com/office/powerpoint/2010/main" val="372483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341664"/>
          </a:xfrm>
        </p:spPr>
        <p:txBody>
          <a:bodyPr>
            <a:normAutofit/>
          </a:bodyPr>
          <a:lstStyle/>
          <a:p>
            <a:pPr marL="0" indent="0" algn="just">
              <a:buFont typeface="Arial" panose="020B0604020202020204" pitchFamily="34" charset="0"/>
              <a:buNone/>
            </a:pPr>
            <a:r>
              <a:rPr lang="es-AR" dirty="0"/>
              <a:t>Las memorias asociativas son accesibles por contenido. El contenido buscado se denomina </a:t>
            </a:r>
            <a:r>
              <a:rPr lang="es-AR" b="1" dirty="0"/>
              <a:t>rótulo</a:t>
            </a:r>
            <a:r>
              <a:rPr lang="es-AR" dirty="0"/>
              <a:t>, </a:t>
            </a:r>
            <a:r>
              <a:rPr lang="es-AR" b="1" dirty="0"/>
              <a:t>descriptor</a:t>
            </a:r>
            <a:r>
              <a:rPr lang="es-AR" dirty="0"/>
              <a:t> o </a:t>
            </a:r>
            <a:r>
              <a:rPr lang="es-AR" b="1" dirty="0"/>
              <a:t>argumento</a:t>
            </a:r>
            <a:r>
              <a:rPr lang="es-AR" dirty="0"/>
              <a:t> y puede tener la longitud en bits de la palabra que se ha de acceder.</a:t>
            </a:r>
          </a:p>
          <a:p>
            <a:pPr marL="0" indent="0" algn="just">
              <a:buFont typeface="Arial" panose="020B0604020202020204" pitchFamily="34" charset="0"/>
              <a:buNone/>
            </a:pPr>
            <a:r>
              <a:rPr lang="es-AR" dirty="0"/>
              <a:t>La posibilidad de asociación requiere que todas las celdas de almacenamiento se relacionen con circuitos que permitan la comparación, razón por la que se vuelven más caras y su uso se justifica en aplicaciones en las que sea imprescindible la búsqueda por contenido.</a:t>
            </a:r>
          </a:p>
          <a:p>
            <a:pPr marL="457200" indent="-457200" algn="just">
              <a:buFont typeface="+mj-lt"/>
              <a:buAutoNum type="arabicPeriod"/>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RAM con acceso asociativo</a:t>
            </a:r>
          </a:p>
        </p:txBody>
      </p:sp>
    </p:spTree>
    <p:extLst>
      <p:ext uri="{BB962C8B-B14F-4D97-AF65-F5344CB8AC3E}">
        <p14:creationId xmlns:p14="http://schemas.microsoft.com/office/powerpoint/2010/main" val="23828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mc:AlternateContent xmlns:mc="http://schemas.openxmlformats.org/markup-compatibility/2006" xmlns:a14="http://schemas.microsoft.com/office/drawing/2010/main">
        <mc:Choice Requires="a14">
          <p:sp>
            <p:nvSpPr>
              <p:cNvPr id="56" name="1 Marcador de contenido"/>
              <p:cNvSpPr>
                <a:spLocks noGrp="1"/>
              </p:cNvSpPr>
              <p:nvPr>
                <p:ph idx="1"/>
              </p:nvPr>
            </p:nvSpPr>
            <p:spPr>
              <a:xfrm>
                <a:off x="890929" y="1479592"/>
                <a:ext cx="7408333" cy="4341664"/>
              </a:xfrm>
            </p:spPr>
            <p:txBody>
              <a:bodyPr>
                <a:normAutofit/>
              </a:bodyPr>
              <a:lstStyle/>
              <a:p>
                <a:pPr marL="0" indent="0" algn="just">
                  <a:buFont typeface="Arial" panose="020B0604020202020204" pitchFamily="34" charset="0"/>
                  <a:buNone/>
                </a:pPr>
                <a:r>
                  <a:rPr lang="es-AR" dirty="0"/>
                  <a:t>Cada bit de la matriz (digamos b</a:t>
                </a:r>
                <a:r>
                  <a:rPr lang="es-AR" baseline="-25000" dirty="0"/>
                  <a:t>i,j</a:t>
                </a:r>
                <a:r>
                  <a:rPr lang="es-AR" dirty="0"/>
                  <a:t>) se relaciona con un bit del registro de argumentos o descriptor (x</a:t>
                </a:r>
                <a:r>
                  <a:rPr lang="es-AR" baseline="-25000" dirty="0"/>
                  <a:t>j</a:t>
                </a:r>
                <a:r>
                  <a:rPr lang="es-AR" dirty="0"/>
                  <a:t>), por ejemplo, por la siguiente expresión algebraica: </a:t>
                </a:r>
                <a14:m>
                  <m:oMath xmlns:m="http://schemas.openxmlformats.org/officeDocument/2006/math">
                    <m:r>
                      <a:rPr lang="es-AR" i="1" smtClean="0">
                        <a:latin typeface="Cambria Math"/>
                        <a:ea typeface="Cambria Math"/>
                      </a:rPr>
                      <m:t>¬</m:t>
                    </m:r>
                    <m:d>
                      <m:dPr>
                        <m:ctrlPr>
                          <a:rPr lang="es-AR" i="1" smtClean="0">
                            <a:latin typeface="Cambria Math" panose="02040503050406030204" pitchFamily="18" charset="0"/>
                            <a:ea typeface="Cambria Math"/>
                          </a:rPr>
                        </m:ctrlPr>
                      </m:dPr>
                      <m:e>
                        <m:sSub>
                          <m:sSubPr>
                            <m:ctrlPr>
                              <a:rPr lang="es-AR" i="1" smtClean="0">
                                <a:latin typeface="Cambria Math" panose="02040503050406030204" pitchFamily="18" charset="0"/>
                                <a:ea typeface="Cambria Math"/>
                              </a:rPr>
                            </m:ctrlPr>
                          </m:sSubPr>
                          <m:e>
                            <m:r>
                              <a:rPr lang="es-AR" b="0" i="1" smtClean="0">
                                <a:latin typeface="Cambria Math"/>
                                <a:ea typeface="Cambria Math"/>
                              </a:rPr>
                              <m:t>𝑥</m:t>
                            </m:r>
                          </m:e>
                          <m:sub>
                            <m:r>
                              <a:rPr lang="es-AR" b="0" i="1" smtClean="0">
                                <a:latin typeface="Cambria Math"/>
                                <a:ea typeface="Cambria Math"/>
                              </a:rPr>
                              <m:t>𝑗</m:t>
                            </m:r>
                          </m:sub>
                        </m:sSub>
                        <m:r>
                          <m:rPr>
                            <m:nor/>
                          </m:rPr>
                          <a:rPr lang="es-AR"/>
                          <m:t>⊕</m:t>
                        </m:r>
                        <m:sSub>
                          <m:sSubPr>
                            <m:ctrlPr>
                              <a:rPr lang="es-AR" i="1" smtClean="0">
                                <a:latin typeface="Cambria Math" panose="02040503050406030204" pitchFamily="18" charset="0"/>
                              </a:rPr>
                            </m:ctrlPr>
                          </m:sSubPr>
                          <m:e>
                            <m:r>
                              <a:rPr lang="es-AR" b="0" i="1" smtClean="0">
                                <a:latin typeface="Cambria Math"/>
                              </a:rPr>
                              <m:t>𝑏</m:t>
                            </m:r>
                          </m:e>
                          <m:sub>
                            <m:r>
                              <a:rPr lang="es-AR" b="0" i="1" smtClean="0">
                                <a:latin typeface="Cambria Math"/>
                              </a:rPr>
                              <m:t>𝑖</m:t>
                            </m:r>
                            <m:r>
                              <a:rPr lang="es-AR" b="0" i="1" smtClean="0">
                                <a:latin typeface="Cambria Math"/>
                              </a:rPr>
                              <m:t>,</m:t>
                            </m:r>
                            <m:r>
                              <a:rPr lang="es-AR" b="0" i="1" smtClean="0">
                                <a:latin typeface="Cambria Math"/>
                              </a:rPr>
                              <m:t>𝑗</m:t>
                            </m:r>
                          </m:sub>
                        </m:sSub>
                      </m:e>
                    </m:d>
                    <m:r>
                      <a:rPr lang="es-AR" b="0" i="1" smtClean="0">
                        <a:latin typeface="Cambria Math"/>
                        <a:ea typeface="Cambria Math"/>
                      </a:rPr>
                      <m:t> </m:t>
                    </m:r>
                  </m:oMath>
                </a14:m>
                <a:endParaRPr lang="es-AR" b="0" dirty="0">
                  <a:ea typeface="Cambria Math"/>
                </a:endParaRPr>
              </a:p>
              <a:p>
                <a:pPr marL="0" indent="0" algn="just">
                  <a:buFont typeface="Arial" panose="020B0604020202020204" pitchFamily="34" charset="0"/>
                  <a:buNone/>
                </a:pPr>
                <a:r>
                  <a:rPr lang="es-AR" dirty="0">
                    <a:ea typeface="Cambria Math"/>
                  </a:rPr>
                  <a:t>Para cada fila de bits de la matriz se logra un nuevo bit único sobre el bit correspondiente del registro de marcas (z</a:t>
                </a:r>
                <a:r>
                  <a:rPr lang="es-AR" baseline="-25000" dirty="0">
                    <a:ea typeface="Cambria Math"/>
                  </a:rPr>
                  <a:t>j</a:t>
                </a:r>
                <a:r>
                  <a:rPr lang="es-AR" dirty="0">
                    <a:ea typeface="Cambria Math"/>
                  </a:rPr>
                  <a:t>), que indica con un 1 la selección de la palabra, si ésta logra el apareamiento buscado.</a:t>
                </a:r>
              </a:p>
              <a:p>
                <a:pPr marL="0" indent="0" algn="just">
                  <a:buFont typeface="Arial" panose="020B0604020202020204" pitchFamily="34" charset="0"/>
                  <a:buNone/>
                </a:pPr>
                <a:endParaRPr lang="es-AR" dirty="0"/>
              </a:p>
              <a:p>
                <a:pPr marL="457200" indent="-457200" algn="just">
                  <a:buFont typeface="+mj-lt"/>
                  <a:buAutoNum type="arabicPeriod"/>
                </a:pPr>
                <a:endParaRPr lang="es-AR" dirty="0"/>
              </a:p>
            </p:txBody>
          </p:sp>
        </mc:Choice>
        <mc:Fallback xmlns="">
          <p:sp>
            <p:nvSpPr>
              <p:cNvPr id="56" name="1 Marcador de contenido"/>
              <p:cNvSpPr>
                <a:spLocks noGrp="1" noRot="1" noChangeAspect="1" noMove="1" noResize="1" noEditPoints="1" noAdjustHandles="1" noChangeArrowheads="1" noChangeShapeType="1" noTextEdit="1"/>
              </p:cNvSpPr>
              <p:nvPr>
                <p:ph idx="1"/>
              </p:nvPr>
            </p:nvSpPr>
            <p:spPr>
              <a:xfrm>
                <a:off x="890929" y="1479592"/>
                <a:ext cx="7408333" cy="4341664"/>
              </a:xfrm>
              <a:blipFill>
                <a:blip r:embed="rId3"/>
                <a:stretch>
                  <a:fillRect l="-1235" t="-140" r="-1317"/>
                </a:stretch>
              </a:blipFill>
            </p:spPr>
            <p:txBody>
              <a:bodyPr/>
              <a:lstStyle/>
              <a:p>
                <a:r>
                  <a:rPr lang="en-US">
                    <a:noFill/>
                  </a:rPr>
                  <a:t> </a:t>
                </a:r>
              </a:p>
            </p:txBody>
          </p:sp>
        </mc:Fallback>
      </mc:AlternateContent>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RAM con acceso asociativo</a:t>
            </a:r>
          </a:p>
        </p:txBody>
      </p:sp>
      <p:pic>
        <p:nvPicPr>
          <p:cNvPr id="2" name="1 Imagen"/>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t="28854" r="1344" b="33733"/>
          <a:stretch/>
        </p:blipFill>
        <p:spPr>
          <a:xfrm>
            <a:off x="1481004" y="4954816"/>
            <a:ext cx="6228184" cy="1771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89312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683568" y="1844824"/>
            <a:ext cx="7408333" cy="4341664"/>
          </a:xfrm>
        </p:spPr>
        <p:txBody>
          <a:bodyPr>
            <a:normAutofit fontScale="92500" lnSpcReduction="20000"/>
          </a:bodyPr>
          <a:lstStyle/>
          <a:p>
            <a:pPr algn="just"/>
            <a:r>
              <a:rPr lang="es-AR" dirty="0"/>
              <a:t>La determinación de una jerarquía de memoria está dada básicamente por 3 atributos: </a:t>
            </a:r>
          </a:p>
          <a:p>
            <a:pPr lvl="1" algn="just"/>
            <a:r>
              <a:rPr lang="es-AR" dirty="0"/>
              <a:t>velocidad de acceso</a:t>
            </a:r>
          </a:p>
          <a:p>
            <a:pPr lvl="1" algn="just"/>
            <a:r>
              <a:rPr lang="es-AR" dirty="0"/>
              <a:t>costo de la celda (bit)</a:t>
            </a:r>
          </a:p>
          <a:p>
            <a:pPr lvl="1" algn="just"/>
            <a:r>
              <a:rPr lang="es-AR" dirty="0"/>
              <a:t>capacidad de almacenamiento</a:t>
            </a:r>
          </a:p>
          <a:p>
            <a:pPr algn="just"/>
            <a:r>
              <a:rPr lang="es-AR" dirty="0"/>
              <a:t>Un </a:t>
            </a:r>
            <a:r>
              <a:rPr lang="es-AR" b="1" dirty="0"/>
              <a:t>dispositivo de memoria ideal</a:t>
            </a:r>
            <a:r>
              <a:rPr lang="es-AR" dirty="0"/>
              <a:t> es aquel que permite </a:t>
            </a:r>
            <a:r>
              <a:rPr lang="es-AR" u="sng" dirty="0"/>
              <a:t>gran capacidad de almacenamiento</a:t>
            </a:r>
            <a:r>
              <a:rPr lang="es-AR" dirty="0"/>
              <a:t> a </a:t>
            </a:r>
            <a:r>
              <a:rPr lang="es-AR" u="sng" dirty="0"/>
              <a:t>bajo costo</a:t>
            </a:r>
            <a:r>
              <a:rPr lang="es-AR" dirty="0"/>
              <a:t> y con el </a:t>
            </a:r>
            <a:r>
              <a:rPr lang="es-AR" u="sng" dirty="0"/>
              <a:t>menor tiempo de acceso</a:t>
            </a:r>
            <a:r>
              <a:rPr lang="es-AR" dirty="0"/>
              <a:t>.</a:t>
            </a:r>
          </a:p>
          <a:p>
            <a:pPr algn="just"/>
            <a:r>
              <a:rPr lang="es-AR" dirty="0"/>
              <a:t>Cuando se elige un medio de almacenamiento, se limita al menos una de estas características, las memorias de acceso rápido son de mayor costo.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Jerarquía de memorias</a:t>
            </a:r>
          </a:p>
        </p:txBody>
      </p:sp>
    </p:spTree>
    <p:extLst>
      <p:ext uri="{BB962C8B-B14F-4D97-AF65-F5344CB8AC3E}">
        <p14:creationId xmlns:p14="http://schemas.microsoft.com/office/powerpoint/2010/main" val="1856334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916832"/>
            <a:ext cx="7408333" cy="4341664"/>
          </a:xfrm>
        </p:spPr>
        <p:txBody>
          <a:bodyPr>
            <a:normAutofit/>
          </a:bodyPr>
          <a:lstStyle/>
          <a:p>
            <a:pPr algn="just"/>
            <a:r>
              <a:rPr lang="es-AR" dirty="0"/>
              <a:t>En los sistemas actuales se puede indicar los siguientes niveles:</a:t>
            </a:r>
          </a:p>
          <a:p>
            <a:pPr lvl="1" algn="just"/>
            <a:r>
              <a:rPr lang="es-AR" dirty="0"/>
              <a:t>Registros</a:t>
            </a:r>
          </a:p>
          <a:p>
            <a:pPr lvl="1" algn="just"/>
            <a:r>
              <a:rPr lang="es-AR" dirty="0"/>
              <a:t>Memoria caché</a:t>
            </a:r>
          </a:p>
          <a:p>
            <a:pPr lvl="1" algn="just"/>
            <a:r>
              <a:rPr lang="es-AR" dirty="0"/>
              <a:t>Memoria DRAM</a:t>
            </a:r>
          </a:p>
          <a:p>
            <a:pPr lvl="1" algn="just"/>
            <a:r>
              <a:rPr lang="es-AR" dirty="0"/>
              <a:t>Memoria secundaria, auxiliar o externa.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Jerarquía de memorias</a:t>
            </a:r>
          </a:p>
        </p:txBody>
      </p:sp>
    </p:spTree>
    <p:extLst>
      <p:ext uri="{BB962C8B-B14F-4D97-AF65-F5344CB8AC3E}">
        <p14:creationId xmlns:p14="http://schemas.microsoft.com/office/powerpoint/2010/main" val="68818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971600" y="1264588"/>
            <a:ext cx="7408333" cy="4968553"/>
          </a:xfrm>
        </p:spPr>
        <p:txBody>
          <a:bodyPr>
            <a:normAutofit/>
          </a:bodyPr>
          <a:lstStyle/>
          <a:p>
            <a:pPr algn="just"/>
            <a:r>
              <a:rPr lang="es-AR" dirty="0"/>
              <a:t>Relación más frecuente que se establece entre distintos soportes de memoria en una computadora</a:t>
            </a:r>
          </a:p>
        </p:txBody>
      </p:sp>
      <p:sp>
        <p:nvSpPr>
          <p:cNvPr id="2" name="1 Rectángulo redondeado"/>
          <p:cNvSpPr/>
          <p:nvPr/>
        </p:nvSpPr>
        <p:spPr>
          <a:xfrm>
            <a:off x="2915816" y="2793870"/>
            <a:ext cx="331236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CPU-Registro temporal</a:t>
            </a:r>
          </a:p>
        </p:txBody>
      </p:sp>
      <p:sp>
        <p:nvSpPr>
          <p:cNvPr id="6" name="5 Rectángulo redondeado"/>
          <p:cNvSpPr/>
          <p:nvPr/>
        </p:nvSpPr>
        <p:spPr>
          <a:xfrm>
            <a:off x="2915816" y="3784969"/>
            <a:ext cx="331236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Memoria CACHÉ</a:t>
            </a:r>
          </a:p>
        </p:txBody>
      </p:sp>
      <p:sp>
        <p:nvSpPr>
          <p:cNvPr id="7" name="6 Rectángulo redondeado"/>
          <p:cNvSpPr/>
          <p:nvPr/>
        </p:nvSpPr>
        <p:spPr>
          <a:xfrm>
            <a:off x="2915816" y="4703657"/>
            <a:ext cx="331236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Memoria RAM-ROM</a:t>
            </a:r>
          </a:p>
        </p:txBody>
      </p:sp>
      <p:sp>
        <p:nvSpPr>
          <p:cNvPr id="9" name="8 Rectángulo redondeado"/>
          <p:cNvSpPr/>
          <p:nvPr/>
        </p:nvSpPr>
        <p:spPr>
          <a:xfrm>
            <a:off x="2915816" y="5635993"/>
            <a:ext cx="331236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Unidad de E/S</a:t>
            </a:r>
          </a:p>
          <a:p>
            <a:pPr algn="ctr"/>
            <a:r>
              <a:rPr lang="es-AR" dirty="0"/>
              <a:t>(Soporte Magnético u Óptico)</a:t>
            </a:r>
          </a:p>
        </p:txBody>
      </p:sp>
      <p:cxnSp>
        <p:nvCxnSpPr>
          <p:cNvPr id="4" name="3 Conector recto de flecha"/>
          <p:cNvCxnSpPr>
            <a:stCxn id="2" idx="2"/>
            <a:endCxn id="6" idx="0"/>
          </p:cNvCxnSpPr>
          <p:nvPr/>
        </p:nvCxnSpPr>
        <p:spPr>
          <a:xfrm>
            <a:off x="4572000" y="3369934"/>
            <a:ext cx="0" cy="4150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a:stCxn id="6" idx="2"/>
            <a:endCxn id="7" idx="0"/>
          </p:cNvCxnSpPr>
          <p:nvPr/>
        </p:nvCxnSpPr>
        <p:spPr>
          <a:xfrm>
            <a:off x="4572000" y="4361033"/>
            <a:ext cx="0" cy="3426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7" idx="2"/>
            <a:endCxn id="9" idx="0"/>
          </p:cNvCxnSpPr>
          <p:nvPr/>
        </p:nvCxnSpPr>
        <p:spPr>
          <a:xfrm>
            <a:off x="4572000" y="5279721"/>
            <a:ext cx="0" cy="35627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21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536504"/>
          </a:xfrm>
        </p:spPr>
        <p:txBody>
          <a:bodyPr>
            <a:normAutofit fontScale="85000" lnSpcReduction="10000"/>
          </a:bodyPr>
          <a:lstStyle/>
          <a:p>
            <a:pPr algn="just"/>
            <a:r>
              <a:rPr lang="es-AR" dirty="0"/>
              <a:t>Las memorias caché son de tecnología de semiconductor de tipo estático (SRAM), cuya velocidad de respuesta se ajusta de manera muy favorable a los tiempos del procesador.</a:t>
            </a:r>
          </a:p>
          <a:p>
            <a:pPr algn="just"/>
            <a:r>
              <a:rPr lang="es-AR" dirty="0"/>
              <a:t>El fundamento que sustenta su inclusión en un sistema es que su velocidad es compatible con las necesidades de obtención de la información por parte del procesador. </a:t>
            </a:r>
          </a:p>
          <a:p>
            <a:pPr algn="just"/>
            <a:r>
              <a:rPr lang="es-AR" dirty="0"/>
              <a:t>El tiempo de acceso de una lectura en memoria DRAM puede ocupar varios ciclos de reloj; esto incluye el proceso de recuperación de la memoria, el pedido, la comprobación y el tiempo de acceso de los datos, típicos de esta tecnología. Si el procesador accediese directamente a DRAM, debería contemplar ciclos de espera hasta obtener el contenido de la posición direccionada.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a:t>
            </a:r>
          </a:p>
        </p:txBody>
      </p:sp>
    </p:spTree>
    <p:extLst>
      <p:ext uri="{BB962C8B-B14F-4D97-AF65-F5344CB8AC3E}">
        <p14:creationId xmlns:p14="http://schemas.microsoft.com/office/powerpoint/2010/main" val="10421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755576" y="1359040"/>
            <a:ext cx="7408333" cy="4536504"/>
          </a:xfrm>
        </p:spPr>
        <p:txBody>
          <a:bodyPr>
            <a:normAutofit/>
          </a:bodyPr>
          <a:lstStyle/>
          <a:p>
            <a:pPr algn="just"/>
            <a:r>
              <a:rPr lang="es-AR" dirty="0"/>
              <a:t>Para balancear costo, volumen de información y tiempo de acceso en la búsqueda de mejorar el rendimiento global, se utilizan ambas. Desde el punto de vista funcional, la caché se utiliza como memoria intermedia entre el procesador y la memoria DRAM y almacena en forma temporal la información a la que se accede con mayor frecuencia en esta última.</a:t>
            </a:r>
          </a:p>
        </p:txBody>
      </p:sp>
      <p:sp>
        <p:nvSpPr>
          <p:cNvPr id="4" name="3 CuadroTexto"/>
          <p:cNvSpPr txBox="1"/>
          <p:nvPr/>
        </p:nvSpPr>
        <p:spPr>
          <a:xfrm>
            <a:off x="287524" y="962456"/>
            <a:ext cx="8568952" cy="461665"/>
          </a:xfrm>
          <a:prstGeom prst="rect">
            <a:avLst/>
          </a:prstGeom>
          <a:noFill/>
        </p:spPr>
        <p:txBody>
          <a:bodyPr wrap="square" rtlCol="0">
            <a:spAutoFit/>
          </a:bodyPr>
          <a:lstStyle/>
          <a:p>
            <a:pPr algn="ctr"/>
            <a:r>
              <a:rPr lang="es-AR" sz="2400" dirty="0">
                <a:solidFill>
                  <a:schemeClr val="bg1"/>
                </a:solidFill>
              </a:rPr>
              <a:t>Memoria caché</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0747" t="18483" r="17312" b="29154"/>
          <a:stretch/>
        </p:blipFill>
        <p:spPr>
          <a:xfrm>
            <a:off x="2864225" y="4594916"/>
            <a:ext cx="3461741" cy="21948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7023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536504"/>
          </a:xfrm>
        </p:spPr>
        <p:txBody>
          <a:bodyPr>
            <a:normAutofit lnSpcReduction="10000"/>
          </a:bodyPr>
          <a:lstStyle/>
          <a:p>
            <a:pPr algn="just"/>
            <a:r>
              <a:rPr lang="es-AR" dirty="0"/>
              <a:t>Una caché es más que un simple área de almacenamiento, se trata de un subsistema construido por una memoria de etiquetas, una memoria de datos y un controlador.</a:t>
            </a:r>
          </a:p>
          <a:p>
            <a:pPr algn="just"/>
            <a:r>
              <a:rPr lang="es-AR" dirty="0"/>
              <a:t>El controlador se utiliza para gestionar su actividad. Una de sus funciones es seleccionar cuáles y cuántos bytes de memoria se copiarán en su matriz de datos. Este procedimiento no es arbitrario sino que sigue algún criterio de actualización de datos o actualización de caché</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a:t>
            </a:r>
          </a:p>
        </p:txBody>
      </p:sp>
    </p:spTree>
    <p:extLst>
      <p:ext uri="{BB962C8B-B14F-4D97-AF65-F5344CB8AC3E}">
        <p14:creationId xmlns:p14="http://schemas.microsoft.com/office/powerpoint/2010/main" val="2488594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536504"/>
          </a:xfrm>
        </p:spPr>
        <p:txBody>
          <a:bodyPr>
            <a:normAutofit fontScale="92500" lnSpcReduction="10000"/>
          </a:bodyPr>
          <a:lstStyle/>
          <a:p>
            <a:pPr algn="just"/>
            <a:r>
              <a:rPr lang="es-AR" dirty="0"/>
              <a:t>El controlador “observa” el espacio de almacenamiento de la memoria RAM como un conjunto de bloques, cuyo tamaño es fijo y está determinado por el controlador.</a:t>
            </a:r>
          </a:p>
          <a:p>
            <a:pPr algn="just"/>
            <a:r>
              <a:rPr lang="es-AR" dirty="0"/>
              <a:t>Por ej.: una RAM de 1 megabyte de capacidad (1M.8) puede estar dividida desde el punto de vista del controlador en bloques de 32 bytes, entonces, está dividida en 2</a:t>
            </a:r>
            <a:r>
              <a:rPr lang="es-AR" baseline="30000" dirty="0"/>
              <a:t>15</a:t>
            </a:r>
            <a:r>
              <a:rPr lang="es-AR" dirty="0"/>
              <a:t> bloques. Para calcular este número se divide el total de la memoria 2</a:t>
            </a:r>
            <a:r>
              <a:rPr lang="es-AR" baseline="30000" dirty="0"/>
              <a:t>20</a:t>
            </a:r>
            <a:r>
              <a:rPr lang="es-AR" dirty="0"/>
              <a:t>=1 mega entre 2</a:t>
            </a:r>
            <a:r>
              <a:rPr lang="es-AR" baseline="30000" dirty="0"/>
              <a:t>5</a:t>
            </a:r>
            <a:r>
              <a:rPr lang="es-AR" dirty="0"/>
              <a:t>=32. Entonces 2</a:t>
            </a:r>
            <a:r>
              <a:rPr lang="es-AR" baseline="30000" dirty="0"/>
              <a:t>20</a:t>
            </a:r>
            <a:r>
              <a:rPr lang="es-AR" dirty="0"/>
              <a:t>/2</a:t>
            </a:r>
            <a:r>
              <a:rPr lang="es-AR" baseline="30000" dirty="0"/>
              <a:t>5</a:t>
            </a:r>
            <a:r>
              <a:rPr lang="es-AR" dirty="0"/>
              <a:t>=2</a:t>
            </a:r>
            <a:r>
              <a:rPr lang="es-AR" baseline="30000" dirty="0"/>
              <a:t>20-5</a:t>
            </a:r>
            <a:r>
              <a:rPr lang="es-AR" dirty="0"/>
              <a:t>=2</a:t>
            </a:r>
            <a:r>
              <a:rPr lang="es-AR" baseline="30000" dirty="0"/>
              <a:t>15</a:t>
            </a:r>
            <a:r>
              <a:rPr lang="es-AR" dirty="0"/>
              <a:t>=32768 bloques</a:t>
            </a:r>
          </a:p>
          <a:p>
            <a:pPr algn="just"/>
            <a:r>
              <a:rPr lang="es-AR" dirty="0"/>
              <a:t>De todos estos bloques, sólo algunos se copiarán en la memoria de datos.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a:t>
            </a:r>
          </a:p>
        </p:txBody>
      </p:sp>
    </p:spTree>
    <p:extLst>
      <p:ext uri="{BB962C8B-B14F-4D97-AF65-F5344CB8AC3E}">
        <p14:creationId xmlns:p14="http://schemas.microsoft.com/office/powerpoint/2010/main" val="3235843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700808"/>
            <a:ext cx="7408333" cy="4536504"/>
          </a:xfrm>
        </p:spPr>
        <p:txBody>
          <a:bodyPr>
            <a:normAutofit fontScale="85000" lnSpcReduction="10000"/>
          </a:bodyPr>
          <a:lstStyle/>
          <a:p>
            <a:pPr algn="just"/>
            <a:r>
              <a:rPr lang="es-AR" dirty="0"/>
              <a:t>Por ej., si la caché asociada a esta memoria tiene una memoria de datos de 4K de capacidad, debe considerarse que ésta es una matriz de p.q, donde p es la cantidad de líneas de la memoria de datos y q es la cantidad de bits por línea.</a:t>
            </a:r>
          </a:p>
          <a:p>
            <a:pPr algn="just"/>
            <a:r>
              <a:rPr lang="es-AR" dirty="0"/>
              <a:t>Si hacemos coincidir la cantidad de bytes del bloque de memoria principal con el tamaño de la línea, entonces cada línea es de 32 bytes y, por lo tanto, q=256 bits. Si ahora se quiere calcular el total de líneas, entonces hay que dividir 2</a:t>
            </a:r>
            <a:r>
              <a:rPr lang="es-AR" baseline="30000" dirty="0"/>
              <a:t>12</a:t>
            </a:r>
            <a:r>
              <a:rPr lang="es-AR" dirty="0"/>
              <a:t>=4K entre 2</a:t>
            </a:r>
            <a:r>
              <a:rPr lang="es-AR" baseline="30000" dirty="0"/>
              <a:t>5</a:t>
            </a:r>
            <a:r>
              <a:rPr lang="es-AR" dirty="0"/>
              <a:t>=32. Entonces, 2</a:t>
            </a:r>
            <a:r>
              <a:rPr lang="es-AR" baseline="30000" dirty="0"/>
              <a:t>12</a:t>
            </a:r>
            <a:r>
              <a:rPr lang="es-AR" dirty="0"/>
              <a:t>/2</a:t>
            </a:r>
            <a:r>
              <a:rPr lang="es-AR" baseline="30000" dirty="0"/>
              <a:t>5</a:t>
            </a:r>
            <a:r>
              <a:rPr lang="es-AR" dirty="0"/>
              <a:t>=2</a:t>
            </a:r>
            <a:r>
              <a:rPr lang="es-AR" baseline="30000" dirty="0"/>
              <a:t>12-5</a:t>
            </a:r>
            <a:r>
              <a:rPr lang="es-AR" dirty="0"/>
              <a:t>=2</a:t>
            </a:r>
            <a:r>
              <a:rPr lang="es-AR" baseline="30000" dirty="0"/>
              <a:t>7</a:t>
            </a:r>
            <a:r>
              <a:rPr lang="es-AR" dirty="0"/>
              <a:t>=128 líneas, que es valor de p. </a:t>
            </a:r>
          </a:p>
          <a:p>
            <a:pPr algn="just"/>
            <a:r>
              <a:rPr lang="es-AR" dirty="0"/>
              <a:t>Luego, </a:t>
            </a:r>
            <a:r>
              <a:rPr lang="es-AR" u="sng" dirty="0"/>
              <a:t>sólo 128 de los 32768 estarán contenidos en caché de forma simultánea</a:t>
            </a:r>
            <a:r>
              <a:rPr lang="es-AR" dirty="0"/>
              <a:t>.</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a:t>
            </a:r>
          </a:p>
        </p:txBody>
      </p:sp>
    </p:spTree>
    <p:extLst>
      <p:ext uri="{BB962C8B-B14F-4D97-AF65-F5344CB8AC3E}">
        <p14:creationId xmlns:p14="http://schemas.microsoft.com/office/powerpoint/2010/main" val="1859895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282272"/>
            <a:ext cx="7408333" cy="4536504"/>
          </a:xfrm>
        </p:spPr>
        <p:txBody>
          <a:bodyPr>
            <a:normAutofit/>
          </a:bodyPr>
          <a:lstStyle/>
          <a:p>
            <a:pPr algn="just"/>
            <a:r>
              <a:rPr lang="es-AR" sz="2300" dirty="0"/>
              <a:t>La memoria de etiquetas es una matriz asociativa de m.n; cada fila está asociada a una línea de la memoria de datos y se denomina etiqueta, por lo tanto, hay tantas etiquetas como líneas, esto es, 128. El contenido de la etiqueta referencia el número de bloque de memoria principal y que se almacenó en caché; este número es de 15 bits, porque 2</a:t>
            </a:r>
            <a:r>
              <a:rPr lang="es-AR" sz="2300" baseline="30000" dirty="0"/>
              <a:t>15</a:t>
            </a:r>
            <a:r>
              <a:rPr lang="es-AR" sz="2300" dirty="0"/>
              <a:t>=32768. Entonces la matriz está dimensionada como de m.n=128.15</a:t>
            </a:r>
          </a:p>
          <a:p>
            <a:pPr algn="just"/>
            <a:endParaRPr lang="es-AR" dirty="0"/>
          </a:p>
        </p:txBody>
      </p:sp>
      <p:sp>
        <p:nvSpPr>
          <p:cNvPr id="4" name="3 CuadroTexto"/>
          <p:cNvSpPr txBox="1"/>
          <p:nvPr/>
        </p:nvSpPr>
        <p:spPr>
          <a:xfrm>
            <a:off x="310620" y="847123"/>
            <a:ext cx="8568952" cy="461665"/>
          </a:xfrm>
          <a:prstGeom prst="rect">
            <a:avLst/>
          </a:prstGeom>
          <a:noFill/>
        </p:spPr>
        <p:txBody>
          <a:bodyPr wrap="square" rtlCol="0">
            <a:spAutoFit/>
          </a:bodyPr>
          <a:lstStyle/>
          <a:p>
            <a:pPr algn="ctr"/>
            <a:r>
              <a:rPr lang="es-AR" sz="2400" dirty="0">
                <a:solidFill>
                  <a:schemeClr val="bg1"/>
                </a:solidFill>
              </a:rPr>
              <a:t>Memoria caché</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194" t="6368" r="8507" b="19403"/>
          <a:stretch/>
        </p:blipFill>
        <p:spPr>
          <a:xfrm>
            <a:off x="2866425" y="4660680"/>
            <a:ext cx="3457342" cy="21315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108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772816"/>
            <a:ext cx="7408333" cy="4536504"/>
          </a:xfrm>
        </p:spPr>
        <p:txBody>
          <a:bodyPr>
            <a:normAutofit/>
          </a:bodyPr>
          <a:lstStyle/>
          <a:p>
            <a:pPr algn="just"/>
            <a:r>
              <a:rPr lang="es-AR" sz="2800" dirty="0"/>
              <a:t>Se debe tener en cuenta:</a:t>
            </a:r>
          </a:p>
          <a:p>
            <a:pPr lvl="1" algn="just"/>
            <a:r>
              <a:rPr lang="es-AR" sz="2800" dirty="0"/>
              <a:t>Duplicar el tamaño de la memoria de datos aumenta la posibilidad de encontrar la información anticipadamente en ella.</a:t>
            </a:r>
          </a:p>
          <a:p>
            <a:pPr lvl="1" algn="just"/>
            <a:r>
              <a:rPr lang="es-AR" sz="2800" dirty="0"/>
              <a:t>Con respecto a la memoria de etiquetas, como su aumento es de acceso asociativo, incorpora mayor complejidad y, por lo tanto, mayor costo.</a:t>
            </a:r>
          </a:p>
          <a:p>
            <a:pPr algn="just"/>
            <a:endParaRPr lang="es-AR" dirty="0"/>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a:t>
            </a:r>
          </a:p>
        </p:txBody>
      </p:sp>
    </p:spTree>
    <p:extLst>
      <p:ext uri="{BB962C8B-B14F-4D97-AF65-F5344CB8AC3E}">
        <p14:creationId xmlns:p14="http://schemas.microsoft.com/office/powerpoint/2010/main" val="275725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2332888"/>
            <a:ext cx="7408333" cy="4536504"/>
          </a:xfrm>
        </p:spPr>
        <p:txBody>
          <a:bodyPr>
            <a:normAutofit/>
          </a:bodyPr>
          <a:lstStyle/>
          <a:p>
            <a:pPr algn="just"/>
            <a:r>
              <a:rPr lang="es-AR" dirty="0"/>
              <a:t>De ambos tipos de conexiones, la conexión en serie es la más utilizada en los procesadores actuales.</a:t>
            </a:r>
          </a:p>
          <a:p>
            <a:pPr algn="just"/>
            <a:r>
              <a:rPr lang="es-AR" dirty="0"/>
              <a:t>La ventaja principal se observa cuando se produce un acierto, pues se deja el bus de sistema en relación con su entorno, aislado y libre para su uso.</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Conexión en serie (</a:t>
            </a:r>
            <a:r>
              <a:rPr lang="es-AR" sz="2400" i="1" dirty="0">
                <a:solidFill>
                  <a:schemeClr val="bg1"/>
                </a:solidFill>
              </a:rPr>
              <a:t>look-through</a:t>
            </a:r>
            <a:r>
              <a:rPr lang="es-AR" sz="2400" dirty="0">
                <a:solidFill>
                  <a:schemeClr val="bg1"/>
                </a:solidFill>
              </a:rPr>
              <a:t>)</a:t>
            </a:r>
          </a:p>
        </p:txBody>
      </p:sp>
    </p:spTree>
    <p:extLst>
      <p:ext uri="{BB962C8B-B14F-4D97-AF65-F5344CB8AC3E}">
        <p14:creationId xmlns:p14="http://schemas.microsoft.com/office/powerpoint/2010/main" val="1159630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Conexión en serie (</a:t>
            </a:r>
            <a:r>
              <a:rPr lang="es-AR" sz="2400" i="1" dirty="0">
                <a:solidFill>
                  <a:schemeClr val="bg1"/>
                </a:solidFill>
              </a:rPr>
              <a:t>look-through</a:t>
            </a:r>
            <a:r>
              <a:rPr lang="es-AR" sz="2400" dirty="0">
                <a:solidFill>
                  <a:schemeClr val="bg1"/>
                </a:solidFill>
              </a:rPr>
              <a:t>)</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4328" t="13333" r="14179" b="26169"/>
          <a:stretch/>
        </p:blipFill>
        <p:spPr>
          <a:xfrm>
            <a:off x="1223298" y="1916832"/>
            <a:ext cx="6743595" cy="42798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4558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544241"/>
            <a:ext cx="7408333" cy="5026912"/>
          </a:xfrm>
        </p:spPr>
        <p:txBody>
          <a:bodyPr>
            <a:normAutofit fontScale="85000" lnSpcReduction="20000"/>
          </a:bodyPr>
          <a:lstStyle/>
          <a:p>
            <a:pPr algn="just"/>
            <a:r>
              <a:rPr lang="es-AR" dirty="0"/>
              <a:t>Sin embargo, hay sistemas que pueden contemplar un nivel de caché externo.</a:t>
            </a:r>
          </a:p>
          <a:p>
            <a:pPr algn="just"/>
            <a:endParaRPr lang="es-AR" dirty="0"/>
          </a:p>
          <a:p>
            <a:pPr algn="just"/>
            <a:endParaRPr lang="es-AR" dirty="0"/>
          </a:p>
          <a:p>
            <a:pPr algn="just"/>
            <a:endParaRPr lang="es-AR" dirty="0"/>
          </a:p>
          <a:p>
            <a:pPr algn="just"/>
            <a:endParaRPr lang="es-AR" dirty="0"/>
          </a:p>
          <a:p>
            <a:pPr algn="just"/>
            <a:r>
              <a:rPr lang="es-AR" dirty="0"/>
              <a:t>En la conexión en paralelo, todas las solicitudes de las posiciones de memoria que requiere el µP llega en forma simultánea a la memoria principal y a la caché. En caso de “</a:t>
            </a:r>
            <a:r>
              <a:rPr lang="es-AR" u="sng" dirty="0"/>
              <a:t>acierto</a:t>
            </a:r>
            <a:r>
              <a:rPr lang="es-AR" dirty="0"/>
              <a:t>”, el controlador entrega la posición buscada al µP y genera una señal que aborte el ciclo iniciado para la lectura en la memoria principal; en caso de </a:t>
            </a:r>
            <a:r>
              <a:rPr lang="es-AR" u="sng" dirty="0"/>
              <a:t>falla</a:t>
            </a:r>
            <a:r>
              <a:rPr lang="es-AR" dirty="0"/>
              <a:t>, el ciclo no es abortado y, por lo tanto, la posición se obtiene desde la memoria principal, y se entrega al µP y a caché (para mantenerla actualizada)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Conexión en paralelo (</a:t>
            </a:r>
            <a:r>
              <a:rPr lang="es-AR" sz="2400" i="1" dirty="0">
                <a:solidFill>
                  <a:schemeClr val="bg1"/>
                </a:solidFill>
              </a:rPr>
              <a:t>look-aside</a:t>
            </a:r>
            <a:r>
              <a:rPr lang="es-AR" sz="2400" dirty="0">
                <a:solidFill>
                  <a:schemeClr val="bg1"/>
                </a:solidFill>
              </a:rPr>
              <a:t>)</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0863" t="10746" r="12988" b="50000"/>
          <a:stretch/>
        </p:blipFill>
        <p:spPr>
          <a:xfrm>
            <a:off x="2652239" y="2132856"/>
            <a:ext cx="3839520" cy="17088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834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67833" y="1196752"/>
            <a:ext cx="7408333" cy="4968553"/>
          </a:xfrm>
        </p:spPr>
        <p:txBody>
          <a:bodyPr>
            <a:normAutofit fontScale="92500"/>
          </a:bodyPr>
          <a:lstStyle/>
          <a:p>
            <a:pPr algn="just"/>
            <a:r>
              <a:rPr lang="es-AR" dirty="0"/>
              <a:t>El término </a:t>
            </a:r>
            <a:r>
              <a:rPr lang="es-AR" b="1" dirty="0"/>
              <a:t>unidad de información</a:t>
            </a:r>
            <a:r>
              <a:rPr lang="es-AR" dirty="0"/>
              <a:t> se utiliza para identificar un grupo de bytes a los que se accede en forma conjunta según el tipo de soporte. Para las memorias de semiconductores (RAM o ROM) también se utiliza el término </a:t>
            </a:r>
            <a:r>
              <a:rPr lang="es-AR" b="1" dirty="0"/>
              <a:t>palabra</a:t>
            </a:r>
            <a:r>
              <a:rPr lang="es-AR" dirty="0"/>
              <a:t> o </a:t>
            </a:r>
            <a:r>
              <a:rPr lang="es-AR" b="1" dirty="0"/>
              <a:t>posición de memoria</a:t>
            </a:r>
            <a:r>
              <a:rPr lang="es-AR" dirty="0"/>
              <a:t> y para las memorias sobre medio magnético, por lo general, </a:t>
            </a:r>
            <a:r>
              <a:rPr lang="es-AR" b="1" dirty="0"/>
              <a:t>bloque</a:t>
            </a:r>
            <a:r>
              <a:rPr lang="es-AR" dirty="0"/>
              <a:t>.</a:t>
            </a:r>
          </a:p>
          <a:p>
            <a:pPr algn="just"/>
            <a:endParaRPr lang="es-AR" dirty="0"/>
          </a:p>
          <a:p>
            <a:pPr algn="just"/>
            <a:r>
              <a:rPr lang="es-AR" dirty="0"/>
              <a:t>Considerando el tiempo que involucra la actividad de “leer memoria”, se denomina </a:t>
            </a:r>
            <a:r>
              <a:rPr lang="es-AR" b="1" dirty="0"/>
              <a:t>tiempo de acceso</a:t>
            </a:r>
            <a:r>
              <a:rPr lang="es-AR" dirty="0"/>
              <a:t> al lapso transcurrido entre la orden de lectura y la disponibilidad efectiva de la unidad de información buscada.</a:t>
            </a:r>
          </a:p>
        </p:txBody>
      </p:sp>
    </p:spTree>
    <p:extLst>
      <p:ext uri="{BB962C8B-B14F-4D97-AF65-F5344CB8AC3E}">
        <p14:creationId xmlns:p14="http://schemas.microsoft.com/office/powerpoint/2010/main" val="2758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988840"/>
            <a:ext cx="7408333" cy="4624504"/>
          </a:xfrm>
        </p:spPr>
        <p:txBody>
          <a:bodyPr>
            <a:normAutofit lnSpcReduction="10000"/>
          </a:bodyPr>
          <a:lstStyle/>
          <a:p>
            <a:pPr algn="just"/>
            <a:r>
              <a:rPr lang="es-AR" dirty="0"/>
              <a:t>Una </a:t>
            </a:r>
            <a:r>
              <a:rPr lang="es-AR" b="1" dirty="0"/>
              <a:t>ventaja</a:t>
            </a:r>
            <a:r>
              <a:rPr lang="es-AR" dirty="0"/>
              <a:t> de la conexión paralelo es que permite quitar o agregar el subsistema de caché, sin necesidad de incluir modificaciones al sistema. Además, si la información buscada no se encuentra en caché, ya se está buscando de manera simultánea en la DRAM, por lo tanto, un desacierto (</a:t>
            </a:r>
            <a:r>
              <a:rPr lang="es-AR" i="1" dirty="0"/>
              <a:t>miss</a:t>
            </a:r>
            <a:r>
              <a:rPr lang="es-AR" dirty="0"/>
              <a:t>) no altera el tiempo que de todos modos se iba a tardar en encontrar la información. </a:t>
            </a:r>
          </a:p>
          <a:p>
            <a:pPr algn="just"/>
            <a:r>
              <a:rPr lang="es-AR" dirty="0"/>
              <a:t>Como </a:t>
            </a:r>
            <a:r>
              <a:rPr lang="es-AR" b="1" dirty="0"/>
              <a:t>desventaja</a:t>
            </a:r>
            <a:r>
              <a:rPr lang="es-AR" dirty="0"/>
              <a:t> se puede indicar el alto tráfico al que se somete el bus de sistema ya que, a diferencia de la conexión serie, se utiliza el mismo bus para acceder a ambas 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Conexión en paralelo (</a:t>
            </a:r>
            <a:r>
              <a:rPr lang="es-AR" sz="2400" i="1" dirty="0">
                <a:solidFill>
                  <a:schemeClr val="bg1"/>
                </a:solidFill>
              </a:rPr>
              <a:t>look-aside</a:t>
            </a:r>
            <a:r>
              <a:rPr lang="es-AR" sz="2400" dirty="0">
                <a:solidFill>
                  <a:schemeClr val="bg1"/>
                </a:solidFill>
              </a:rPr>
              <a:t>)</a:t>
            </a:r>
          </a:p>
        </p:txBody>
      </p:sp>
    </p:spTree>
    <p:extLst>
      <p:ext uri="{BB962C8B-B14F-4D97-AF65-F5344CB8AC3E}">
        <p14:creationId xmlns:p14="http://schemas.microsoft.com/office/powerpoint/2010/main" val="4204603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624504"/>
          </a:xfrm>
        </p:spPr>
        <p:txBody>
          <a:bodyPr>
            <a:normAutofit fontScale="92500" lnSpcReduction="10000"/>
          </a:bodyPr>
          <a:lstStyle/>
          <a:p>
            <a:pPr algn="just"/>
            <a:r>
              <a:rPr lang="es-AR" dirty="0"/>
              <a:t>El procesador busca información en memoria principal cuando busca una instrucción para ejecutarla o cuando busca un dato que requiera la ejecución de una instrucción, o sea que la comunicación procesador-RAM es continua. Esta comunicación se establece por medio del bus de direcciones y del bus de datos. En cualquiera de los dos tipos de conexiones vistas, el controlador de caché debe “capturar” la dirección para verificar si puede ofrecer al procesador su contenido. La forma en la que se captura la dirección depende del tipo de organización; como se indicó, la memoria de etiquetas hace referencia a un número de bloque de RAM almacenado con anterioridad en una línea de la memoria de datos.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Principios de funcionamiento</a:t>
            </a:r>
          </a:p>
        </p:txBody>
      </p:sp>
    </p:spTree>
    <p:extLst>
      <p:ext uri="{BB962C8B-B14F-4D97-AF65-F5344CB8AC3E}">
        <p14:creationId xmlns:p14="http://schemas.microsoft.com/office/powerpoint/2010/main" val="203003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916832"/>
            <a:ext cx="7408333" cy="4624504"/>
          </a:xfrm>
        </p:spPr>
        <p:txBody>
          <a:bodyPr>
            <a:normAutofit/>
          </a:bodyPr>
          <a:lstStyle/>
          <a:p>
            <a:pPr algn="just"/>
            <a:r>
              <a:rPr lang="es-AR" dirty="0"/>
              <a:t>Ej.: Para 1 mega de RAM y bloques de 32 bytes, el controlador considera los 15 bits de orden superior de la dirección física (argumento de comparación) y verifica su existencia en la memoria de etiquetas; si el argumento coincide con una etiqueta, entonces el bloque reside en caché y el byte en cuestión se identifica con los 5 bits de dirección restantes. (Recordar que la dirección física para el acceso a 1M es de 20 bits, puesto que 2</a:t>
            </a:r>
            <a:r>
              <a:rPr lang="es-AR" baseline="30000" dirty="0"/>
              <a:t>20</a:t>
            </a:r>
            <a:r>
              <a:rPr lang="es-AR" dirty="0"/>
              <a:t>=2</a:t>
            </a:r>
            <a:r>
              <a:rPr lang="es-AR" baseline="30000" dirty="0"/>
              <a:t>10</a:t>
            </a:r>
            <a:r>
              <a:rPr lang="es-AR" dirty="0"/>
              <a:t>.2</a:t>
            </a:r>
            <a:r>
              <a:rPr lang="es-AR" baseline="30000" dirty="0"/>
              <a:t>10</a:t>
            </a:r>
            <a:r>
              <a:rPr lang="es-AR" dirty="0"/>
              <a:t>=K.K=M</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Principios de funcionamiento</a:t>
            </a:r>
          </a:p>
        </p:txBody>
      </p:sp>
    </p:spTree>
    <p:extLst>
      <p:ext uri="{BB962C8B-B14F-4D97-AF65-F5344CB8AC3E}">
        <p14:creationId xmlns:p14="http://schemas.microsoft.com/office/powerpoint/2010/main" val="104867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caché – Principios de funcionamiento</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3397" t="13135" r="1642" b="40497"/>
          <a:stretch/>
        </p:blipFill>
        <p:spPr>
          <a:xfrm>
            <a:off x="196317" y="2323876"/>
            <a:ext cx="8683255" cy="31799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159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624504"/>
          </a:xfrm>
        </p:spPr>
        <p:txBody>
          <a:bodyPr>
            <a:normAutofit/>
          </a:bodyPr>
          <a:lstStyle/>
          <a:p>
            <a:pPr algn="just"/>
            <a:r>
              <a:rPr lang="es-AR" dirty="0"/>
              <a:t>El </a:t>
            </a:r>
            <a:r>
              <a:rPr lang="es-AR" i="1" u="sng" dirty="0"/>
              <a:t>caching</a:t>
            </a:r>
            <a:r>
              <a:rPr lang="es-AR" dirty="0"/>
              <a:t> es un procedimiento que, gestionado por el controlador, anticipa las necesidades de posiciones de memoria principal de acuerdo con cierto cálculo de probabilidad de uso y utilizando criterios que consideran los principios de vecindad y temporal.</a:t>
            </a:r>
          </a:p>
          <a:p>
            <a:pPr algn="just"/>
            <a:r>
              <a:rPr lang="es-AR" dirty="0"/>
              <a:t>La capacidad de la caché varía con los avances de la tecnología, se debe tener en cuenta que su rendimiento depende tanto de la efectividad de la gestión de </a:t>
            </a:r>
            <a:r>
              <a:rPr lang="es-AR" i="1" dirty="0"/>
              <a:t>caching</a:t>
            </a:r>
            <a:r>
              <a:rPr lang="es-AR" dirty="0"/>
              <a:t> como de su tamaño.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Caching</a:t>
            </a:r>
          </a:p>
        </p:txBody>
      </p:sp>
    </p:spTree>
    <p:extLst>
      <p:ext uri="{BB962C8B-B14F-4D97-AF65-F5344CB8AC3E}">
        <p14:creationId xmlns:p14="http://schemas.microsoft.com/office/powerpoint/2010/main" val="3116569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844824"/>
            <a:ext cx="7408333" cy="4624504"/>
          </a:xfrm>
        </p:spPr>
        <p:txBody>
          <a:bodyPr>
            <a:normAutofit lnSpcReduction="10000"/>
          </a:bodyPr>
          <a:lstStyle/>
          <a:p>
            <a:pPr algn="just"/>
            <a:r>
              <a:rPr lang="es-AR" dirty="0"/>
              <a:t>Como el tamaño de la memoria DRAM no coincide con el de la caché, sus respectivos espacios de direccionamiento son distintos por lo tanto, una dirección física deberá ser traducida o “mapeada” por el controlador, que “adapta” la dirección y comprueba si existe tal referencia en caché.</a:t>
            </a:r>
          </a:p>
          <a:p>
            <a:pPr algn="just"/>
            <a:r>
              <a:rPr lang="es-AR" dirty="0"/>
              <a:t>La gestión de traducción puede clasificarse según 3 formas de organización del subsistema:</a:t>
            </a:r>
          </a:p>
          <a:p>
            <a:pPr lvl="1" algn="just">
              <a:buFont typeface="Courier New" panose="02070309020205020404" pitchFamily="49" charset="0"/>
              <a:buChar char="o"/>
            </a:pPr>
            <a:r>
              <a:rPr lang="es-AR" dirty="0"/>
              <a:t>Totalmente asociativa</a:t>
            </a:r>
          </a:p>
          <a:p>
            <a:pPr lvl="1" algn="just">
              <a:buFont typeface="Courier New" panose="02070309020205020404" pitchFamily="49" charset="0"/>
              <a:buChar char="o"/>
            </a:pPr>
            <a:r>
              <a:rPr lang="es-AR" dirty="0"/>
              <a:t>Asociativa de 1 vía o de correspondencia directa</a:t>
            </a:r>
          </a:p>
          <a:p>
            <a:pPr lvl="1" algn="just">
              <a:buFont typeface="Courier New" panose="02070309020205020404" pitchFamily="49" charset="0"/>
              <a:buChar char="o"/>
            </a:pPr>
            <a:r>
              <a:rPr lang="es-AR" dirty="0"/>
              <a:t>Asociativa de conjunto o de n vías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Caching – Traducción de la dirección física (organización interna)</a:t>
            </a:r>
          </a:p>
        </p:txBody>
      </p:sp>
    </p:spTree>
    <p:extLst>
      <p:ext uri="{BB962C8B-B14F-4D97-AF65-F5344CB8AC3E}">
        <p14:creationId xmlns:p14="http://schemas.microsoft.com/office/powerpoint/2010/main" val="142694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1772816"/>
            <a:ext cx="7408333" cy="5170928"/>
          </a:xfrm>
        </p:spPr>
        <p:txBody>
          <a:bodyPr>
            <a:normAutofit fontScale="85000" lnSpcReduction="20000"/>
          </a:bodyPr>
          <a:lstStyle/>
          <a:p>
            <a:pPr algn="just"/>
            <a:r>
              <a:rPr lang="es-AR" dirty="0"/>
              <a:t>La caché utiliza una memoria de tipo asociativo en los casos descriptos, donde a cada línea le corresponde una etiqueta.</a:t>
            </a:r>
          </a:p>
          <a:p>
            <a:pPr algn="just"/>
            <a:endParaRPr lang="es-AR" dirty="0"/>
          </a:p>
          <a:p>
            <a:pPr algn="just"/>
            <a:endParaRPr lang="es-AR" dirty="0"/>
          </a:p>
          <a:p>
            <a:pPr algn="just"/>
            <a:r>
              <a:rPr lang="es-AR" dirty="0"/>
              <a:t>Ante un fracaso (no hay equiparamiento, no hay acierto), la palabra se obtiene de la memoria principal siguiendo dos caminos: hacia el procesador y hacia la caché, para agregarse como “bloque al que se accedió recientemente”.</a:t>
            </a:r>
          </a:p>
          <a:p>
            <a:pPr algn="just"/>
            <a:r>
              <a:rPr lang="es-AR" dirty="0"/>
              <a:t>El conjunto de la memoria se puede organizar como un anillo, cada vez que se agrega un bloque, tanto las etiquetas como las líneas que ya estaban se desplazan un lugar y si la caché está completa la primera de la cola se pierde (que es precisamente la más antigua)</a:t>
            </a:r>
          </a:p>
          <a:p>
            <a:pPr algn="just"/>
            <a:r>
              <a:rPr lang="es-AR" dirty="0"/>
              <a:t>Una </a:t>
            </a:r>
            <a:r>
              <a:rPr lang="es-AR" u="sng" dirty="0"/>
              <a:t>desventaja</a:t>
            </a:r>
            <a:r>
              <a:rPr lang="es-AR" dirty="0"/>
              <a:t> es que debido a la gran cantidad de etiquetas, la lógica de comparación es compleja y cara.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Caching – Traducción – Totalmente asociativa</a:t>
            </a:r>
          </a:p>
        </p:txBody>
      </p:sp>
      <p:grpSp>
        <p:nvGrpSpPr>
          <p:cNvPr id="5" name="4 Grupo"/>
          <p:cNvGrpSpPr/>
          <p:nvPr/>
        </p:nvGrpSpPr>
        <p:grpSpPr>
          <a:xfrm>
            <a:off x="2405942" y="2564904"/>
            <a:ext cx="4332116" cy="729372"/>
            <a:chOff x="2411760" y="3491716"/>
            <a:chExt cx="4332116" cy="729372"/>
          </a:xfrm>
        </p:grpSpPr>
        <p:sp>
          <p:nvSpPr>
            <p:cNvPr id="2" name="1 Rectángulo"/>
            <p:cNvSpPr/>
            <p:nvPr/>
          </p:nvSpPr>
          <p:spPr>
            <a:xfrm>
              <a:off x="2411760" y="3861048"/>
              <a:ext cx="28803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etiqueta</a:t>
              </a:r>
            </a:p>
          </p:txBody>
        </p:sp>
        <p:sp>
          <p:nvSpPr>
            <p:cNvPr id="6" name="5 Rectángulo"/>
            <p:cNvSpPr/>
            <p:nvPr/>
          </p:nvSpPr>
          <p:spPr>
            <a:xfrm>
              <a:off x="5292080" y="3861048"/>
              <a:ext cx="129614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posición</a:t>
              </a:r>
            </a:p>
          </p:txBody>
        </p:sp>
        <p:sp>
          <p:nvSpPr>
            <p:cNvPr id="3" name="2 CuadroTexto"/>
            <p:cNvSpPr txBox="1"/>
            <p:nvPr/>
          </p:nvSpPr>
          <p:spPr>
            <a:xfrm>
              <a:off x="6432572" y="3491716"/>
              <a:ext cx="311304" cy="369332"/>
            </a:xfrm>
            <a:prstGeom prst="rect">
              <a:avLst/>
            </a:prstGeom>
            <a:noFill/>
          </p:spPr>
          <p:txBody>
            <a:bodyPr wrap="none" rtlCol="0">
              <a:spAutoFit/>
            </a:bodyPr>
            <a:lstStyle/>
            <a:p>
              <a:r>
                <a:rPr lang="es-AR" dirty="0"/>
                <a:t>0</a:t>
              </a:r>
            </a:p>
          </p:txBody>
        </p:sp>
        <p:sp>
          <p:nvSpPr>
            <p:cNvPr id="9" name="8 CuadroTexto"/>
            <p:cNvSpPr txBox="1"/>
            <p:nvPr/>
          </p:nvSpPr>
          <p:spPr>
            <a:xfrm>
              <a:off x="5261140" y="3491716"/>
              <a:ext cx="311304" cy="369332"/>
            </a:xfrm>
            <a:prstGeom prst="rect">
              <a:avLst/>
            </a:prstGeom>
            <a:noFill/>
          </p:spPr>
          <p:txBody>
            <a:bodyPr wrap="none" rtlCol="0">
              <a:spAutoFit/>
            </a:bodyPr>
            <a:lstStyle/>
            <a:p>
              <a:r>
                <a:rPr lang="es-AR" dirty="0"/>
                <a:t>4</a:t>
              </a:r>
            </a:p>
          </p:txBody>
        </p:sp>
        <p:sp>
          <p:nvSpPr>
            <p:cNvPr id="10" name="9 CuadroTexto"/>
            <p:cNvSpPr txBox="1"/>
            <p:nvPr/>
          </p:nvSpPr>
          <p:spPr>
            <a:xfrm>
              <a:off x="5006702" y="3491716"/>
              <a:ext cx="298480" cy="369332"/>
            </a:xfrm>
            <a:prstGeom prst="rect">
              <a:avLst/>
            </a:prstGeom>
            <a:noFill/>
          </p:spPr>
          <p:txBody>
            <a:bodyPr wrap="none" rtlCol="0">
              <a:spAutoFit/>
            </a:bodyPr>
            <a:lstStyle/>
            <a:p>
              <a:r>
                <a:rPr lang="es-AR" dirty="0"/>
                <a:t>5</a:t>
              </a:r>
            </a:p>
          </p:txBody>
        </p:sp>
        <p:sp>
          <p:nvSpPr>
            <p:cNvPr id="11" name="10 CuadroTexto"/>
            <p:cNvSpPr txBox="1"/>
            <p:nvPr/>
          </p:nvSpPr>
          <p:spPr>
            <a:xfrm>
              <a:off x="2411760" y="3491716"/>
              <a:ext cx="391454" cy="369332"/>
            </a:xfrm>
            <a:prstGeom prst="rect">
              <a:avLst/>
            </a:prstGeom>
            <a:noFill/>
          </p:spPr>
          <p:txBody>
            <a:bodyPr wrap="none" rtlCol="0">
              <a:spAutoFit/>
            </a:bodyPr>
            <a:lstStyle/>
            <a:p>
              <a:r>
                <a:rPr lang="es-AR" dirty="0"/>
                <a:t>19</a:t>
              </a:r>
            </a:p>
          </p:txBody>
        </p:sp>
      </p:grpSp>
    </p:spTree>
    <p:extLst>
      <p:ext uri="{BB962C8B-B14F-4D97-AF65-F5344CB8AC3E}">
        <p14:creationId xmlns:p14="http://schemas.microsoft.com/office/powerpoint/2010/main" val="1964786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2319240"/>
            <a:ext cx="7408333" cy="4624504"/>
          </a:xfrm>
        </p:spPr>
        <p:txBody>
          <a:bodyPr>
            <a:normAutofit/>
          </a:bodyPr>
          <a:lstStyle/>
          <a:p>
            <a:pPr algn="just"/>
            <a:r>
              <a:rPr lang="es-AR" dirty="0"/>
              <a:t>Es la organización interna menos utilizada en la actualidad.</a:t>
            </a:r>
          </a:p>
          <a:p>
            <a:pPr algn="just"/>
            <a:r>
              <a:rPr lang="es-AR" dirty="0"/>
              <a:t>La diferencia con la de “correspondencia asociativa por conjuntos” radica en la forma en que el controlador interpreta la dirección física, y en consecuencia ubica los bloques en caché.</a:t>
            </a:r>
          </a:p>
          <a:p>
            <a:pPr algn="just"/>
            <a:r>
              <a:rPr lang="es-AR" dirty="0"/>
              <a:t>La memoria RAM se divide en grupos del mismo tamaño e igual estructura que la línea de la memoria de datos en caché.</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spTree>
    <p:extLst>
      <p:ext uri="{BB962C8B-B14F-4D97-AF65-F5344CB8AC3E}">
        <p14:creationId xmlns:p14="http://schemas.microsoft.com/office/powerpoint/2010/main" val="77610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2319240"/>
            <a:ext cx="7408333" cy="4624504"/>
          </a:xfrm>
        </p:spPr>
        <p:txBody>
          <a:bodyPr>
            <a:normAutofit fontScale="92500" lnSpcReduction="10000"/>
          </a:bodyPr>
          <a:lstStyle/>
          <a:p>
            <a:pPr algn="just"/>
            <a:r>
              <a:rPr lang="es-AR" u="sng" dirty="0"/>
              <a:t>Ej.</a:t>
            </a:r>
            <a:r>
              <a:rPr lang="es-AR" dirty="0"/>
              <a:t>: Suponiendo una memoria principal de 1 megabyte y una caché de 4K.</a:t>
            </a:r>
          </a:p>
          <a:p>
            <a:pPr algn="just"/>
            <a:r>
              <a:rPr lang="es-AR" dirty="0"/>
              <a:t>La caché se puede organizar en 256 líneas o bloques de 16 bytes cada una. </a:t>
            </a:r>
          </a:p>
          <a:p>
            <a:pPr marL="0" indent="0" algn="ctr">
              <a:buNone/>
            </a:pPr>
            <a:r>
              <a:rPr lang="es-AR" dirty="0"/>
              <a:t>256 líneas . 16 bytes = 4096 bytes = 4Kbytes</a:t>
            </a:r>
          </a:p>
          <a:p>
            <a:pPr algn="just"/>
            <a:r>
              <a:rPr lang="es-AR" dirty="0"/>
              <a:t>Los 20 bits que permiten identificar cualquiera de las un mega posiciones serán representados en hexadecimal por las letras XXYYZ, de modo que para esta organización pueden asumir una nueva interpretación:</a:t>
            </a:r>
          </a:p>
          <a:p>
            <a:pPr lvl="1" algn="just">
              <a:buFont typeface="Arial" panose="020B0604020202020204" pitchFamily="34" charset="0"/>
              <a:buChar char="•"/>
            </a:pPr>
            <a:r>
              <a:rPr lang="es-AR" dirty="0"/>
              <a:t>El dígito hexadecimal menos significativo indica el número de byte de 0 a 2</a:t>
            </a:r>
            <a:r>
              <a:rPr lang="es-AR" baseline="30000" dirty="0"/>
              <a:t>4</a:t>
            </a:r>
            <a:r>
              <a:rPr lang="es-AR" dirty="0"/>
              <a:t>-1, en decimal (0;15) que denominaremos Z.</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spTree>
    <p:extLst>
      <p:ext uri="{BB962C8B-B14F-4D97-AF65-F5344CB8AC3E}">
        <p14:creationId xmlns:p14="http://schemas.microsoft.com/office/powerpoint/2010/main" val="1382520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2319240"/>
            <a:ext cx="7408333" cy="4624504"/>
          </a:xfrm>
        </p:spPr>
        <p:txBody>
          <a:bodyPr>
            <a:normAutofit/>
          </a:bodyPr>
          <a:lstStyle/>
          <a:p>
            <a:pPr lvl="1" algn="just">
              <a:buFont typeface="Arial" panose="020B0604020202020204" pitchFamily="34" charset="0"/>
              <a:buChar char="•"/>
            </a:pPr>
            <a:r>
              <a:rPr lang="es-AR" dirty="0"/>
              <a:t>Los 2 siguientes, el número de bloque o línea de caché, que equivale al número de sector de RAM desde 0 hasta 2</a:t>
            </a:r>
            <a:r>
              <a:rPr lang="es-AR" baseline="30000" dirty="0"/>
              <a:t>8</a:t>
            </a:r>
            <a:r>
              <a:rPr lang="es-AR" dirty="0"/>
              <a:t>-1, en decimal (0;255) que denominaremos YY. Dos grupos pueden tener una identificación de sector idéntica, por ejemplo, 7B</a:t>
            </a:r>
            <a:r>
              <a:rPr lang="es-AR" b="1" dirty="0"/>
              <a:t>44</a:t>
            </a:r>
            <a:r>
              <a:rPr lang="es-AR" dirty="0"/>
              <a:t>8 y 60</a:t>
            </a:r>
            <a:r>
              <a:rPr lang="es-AR" b="1" dirty="0"/>
              <a:t>44</a:t>
            </a:r>
            <a:r>
              <a:rPr lang="es-AR" dirty="0"/>
              <a:t>7 son distintos grupos de memoria RAM de idéntico sector y no podrían estar en caché en forma simultánea, ya que les correspondería la única línea identificada como </a:t>
            </a:r>
            <a:r>
              <a:rPr lang="es-AR" b="1" dirty="0"/>
              <a:t>44</a:t>
            </a:r>
            <a:r>
              <a:rPr lang="es-AR" dirty="0"/>
              <a:t>.</a:t>
            </a:r>
          </a:p>
          <a:p>
            <a:pPr lvl="1" algn="just">
              <a:buFont typeface="Arial" panose="020B0604020202020204" pitchFamily="34" charset="0"/>
              <a:buChar char="•"/>
            </a:pPr>
            <a:r>
              <a:rPr lang="es-AR" dirty="0"/>
              <a:t>El resto de la organización, que denominaremos XX, se considera etiqueta, como en la organización anterior.</a:t>
            </a:r>
          </a:p>
          <a:p>
            <a:pPr algn="just"/>
            <a:r>
              <a:rPr lang="es-AR" dirty="0"/>
              <a:t>De este modo, hay una etiqueta por número </a:t>
            </a:r>
            <a:r>
              <a:rPr lang="es-AR" b="1" dirty="0"/>
              <a:t>sector RAM</a:t>
            </a:r>
            <a:r>
              <a:rPr lang="es-AR" dirty="0"/>
              <a:t> </a:t>
            </a:r>
            <a:r>
              <a:rPr lang="es-AR" b="1" dirty="0"/>
              <a:t>o</a:t>
            </a:r>
            <a:r>
              <a:rPr lang="es-AR" dirty="0"/>
              <a:t> </a:t>
            </a:r>
            <a:r>
              <a:rPr lang="es-AR" b="1" dirty="0"/>
              <a:t>línea caché</a:t>
            </a:r>
            <a:r>
              <a:rPr lang="es-AR" dirty="0"/>
              <a:t>, o sea, 256 etiquetas.</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spTree>
    <p:extLst>
      <p:ext uri="{BB962C8B-B14F-4D97-AF65-F5344CB8AC3E}">
        <p14:creationId xmlns:p14="http://schemas.microsoft.com/office/powerpoint/2010/main" val="333251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404896"/>
            <a:ext cx="7408333" cy="4328016"/>
          </a:xfrm>
        </p:spPr>
        <p:txBody>
          <a:bodyPr>
            <a:normAutofit/>
          </a:bodyPr>
          <a:lstStyle/>
          <a:p>
            <a:pPr algn="just"/>
            <a:r>
              <a:rPr lang="es-AR" dirty="0"/>
              <a:t>Se pueden clasificar según ciertos parámetros que las diferencian:</a:t>
            </a:r>
          </a:p>
          <a:p>
            <a:pPr algn="just"/>
            <a:endParaRPr lang="es-AR" dirty="0"/>
          </a:p>
          <a:p>
            <a:pPr lvl="1" algn="just">
              <a:buFont typeface="Wingdings" panose="05000000000000000000" pitchFamily="2" charset="2"/>
              <a:buChar char="Ø"/>
            </a:pPr>
            <a:r>
              <a:rPr lang="es-AR" dirty="0"/>
              <a:t>El modo de acceso a la unidad de información (UI)</a:t>
            </a:r>
          </a:p>
          <a:p>
            <a:pPr lvl="1" algn="just">
              <a:buFont typeface="Wingdings" panose="05000000000000000000" pitchFamily="2" charset="2"/>
              <a:buChar char="Ø"/>
            </a:pPr>
            <a:r>
              <a:rPr lang="es-AR" dirty="0"/>
              <a:t>Las operaciones que aceptan por cada acceso</a:t>
            </a:r>
          </a:p>
          <a:p>
            <a:pPr lvl="1" algn="just">
              <a:buFont typeface="Wingdings" panose="05000000000000000000" pitchFamily="2" charset="2"/>
              <a:buChar char="Ø"/>
            </a:pPr>
            <a:r>
              <a:rPr lang="es-AR" dirty="0"/>
              <a:t>La duración de la información en el soporte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Clasificación de memorias</a:t>
            </a:r>
          </a:p>
        </p:txBody>
      </p:sp>
    </p:spTree>
    <p:extLst>
      <p:ext uri="{BB962C8B-B14F-4D97-AF65-F5344CB8AC3E}">
        <p14:creationId xmlns:p14="http://schemas.microsoft.com/office/powerpoint/2010/main" val="2368820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72067" y="2319240"/>
            <a:ext cx="7408333" cy="4624504"/>
          </a:xfrm>
        </p:spPr>
        <p:txBody>
          <a:bodyPr>
            <a:normAutofit fontScale="92500" lnSpcReduction="20000"/>
          </a:bodyPr>
          <a:lstStyle/>
          <a:p>
            <a:pPr algn="just"/>
            <a:r>
              <a:rPr lang="es-AR" dirty="0"/>
              <a:t>Ya que la futura ubicación del bloque está predeterminada por el valor YY, para acceder a la caché se consideran YYZ como su dirección de acceso, en este ejemplo 12 bits (2</a:t>
            </a:r>
            <a:r>
              <a:rPr lang="es-AR" baseline="30000" dirty="0"/>
              <a:t>12</a:t>
            </a:r>
            <a:r>
              <a:rPr lang="es-AR" dirty="0"/>
              <a:t>=4K), que oscila entre 000H y FFFH, en decimal (0;4095) (acceso random a la memoria de datos). </a:t>
            </a:r>
          </a:p>
          <a:p>
            <a:pPr algn="just"/>
            <a:r>
              <a:rPr lang="es-AR" dirty="0"/>
              <a:t>La información buscada se encuentra en caché, si para YYZ la etiqueta asociada coincide con XX.</a:t>
            </a:r>
          </a:p>
          <a:p>
            <a:pPr algn="just"/>
            <a:r>
              <a:rPr lang="es-AR" dirty="0"/>
              <a:t>En esta organización se puede prescindir de una memoria de carácter asociativo para la memoria de etiquetas, ya que sólo se deben comparar los bits XX de la nueva dirección con la única etiqueta asociada a la línea. Esto reduce la complejidad y el costo, además de hacer más rápido el acceso.</a:t>
            </a:r>
          </a:p>
          <a:p>
            <a:pPr algn="just"/>
            <a:endParaRPr lang="es-AR" dirty="0"/>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spTree>
    <p:extLst>
      <p:ext uri="{BB962C8B-B14F-4D97-AF65-F5344CB8AC3E}">
        <p14:creationId xmlns:p14="http://schemas.microsoft.com/office/powerpoint/2010/main" val="3464307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755576" y="-76200"/>
            <a:ext cx="8229600" cy="1252728"/>
          </a:xfrm>
        </p:spPr>
        <p:txBody>
          <a:bodyPr>
            <a:normAutofit/>
          </a:bodyPr>
          <a:lstStyle/>
          <a:p>
            <a:r>
              <a:rPr lang="es-AR" dirty="0"/>
              <a:t>Memorias</a:t>
            </a:r>
          </a:p>
        </p:txBody>
      </p:sp>
      <mc:AlternateContent xmlns:mc="http://schemas.openxmlformats.org/markup-compatibility/2006" xmlns:a14="http://schemas.microsoft.com/office/drawing/2010/main">
        <mc:Choice Requires="a14">
          <p:sp>
            <p:nvSpPr>
              <p:cNvPr id="56" name="1 Marcador de contenido"/>
              <p:cNvSpPr>
                <a:spLocks noGrp="1"/>
              </p:cNvSpPr>
              <p:nvPr>
                <p:ph idx="1"/>
              </p:nvPr>
            </p:nvSpPr>
            <p:spPr>
              <a:xfrm>
                <a:off x="755576" y="1570392"/>
                <a:ext cx="7408333" cy="4624504"/>
              </a:xfrm>
            </p:spPr>
            <p:txBody>
              <a:bodyPr>
                <a:normAutofit/>
              </a:bodyPr>
              <a:lstStyle/>
              <a:p>
                <a:pPr algn="just"/>
                <a:r>
                  <a:rPr lang="es-AR" u="sng" dirty="0"/>
                  <a:t>Ej.</a:t>
                </a:r>
                <a:r>
                  <a:rPr lang="es-AR" dirty="0"/>
                  <a:t>: Suponga se tiene una RAM de 1K y una caché de 8 líneas o bloques de 8 bytes cada una, esto es, de 64 bytes de memoria de datos.</a:t>
                </a:r>
              </a:p>
              <a:p>
                <a:pPr algn="just"/>
                <a:r>
                  <a:rPr lang="es-AR" dirty="0"/>
                  <a:t>1K=2</a:t>
                </a:r>
                <a:r>
                  <a:rPr lang="es-AR" baseline="30000" dirty="0"/>
                  <a:t>10</a:t>
                </a:r>
                <a:r>
                  <a:rPr lang="es-AR" dirty="0"/>
                  <a:t> dividido en 8 líneas (8=2</a:t>
                </a:r>
                <a:r>
                  <a:rPr lang="es-AR" baseline="30000" dirty="0"/>
                  <a:t>3</a:t>
                </a:r>
                <a:r>
                  <a:rPr lang="es-AR" dirty="0"/>
                  <a:t>)=</a:t>
                </a:r>
                <a14:m>
                  <m:oMath xmlns:m="http://schemas.openxmlformats.org/officeDocument/2006/math">
                    <m:f>
                      <m:fPr>
                        <m:ctrlPr>
                          <a:rPr lang="es-AR" i="1" smtClean="0">
                            <a:latin typeface="Cambria Math" panose="02040503050406030204" pitchFamily="18" charset="0"/>
                          </a:rPr>
                        </m:ctrlPr>
                      </m:fPr>
                      <m:num>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10</m:t>
                            </m:r>
                          </m:sup>
                        </m:sSup>
                      </m:num>
                      <m:den>
                        <m:sSup>
                          <m:sSupPr>
                            <m:ctrlPr>
                              <a:rPr lang="es-AR" i="1" smtClean="0">
                                <a:latin typeface="Cambria Math" panose="02040503050406030204" pitchFamily="18" charset="0"/>
                              </a:rPr>
                            </m:ctrlPr>
                          </m:sSupPr>
                          <m:e>
                            <m:r>
                              <a:rPr lang="es-AR" b="0" i="1" smtClean="0">
                                <a:latin typeface="Cambria Math"/>
                              </a:rPr>
                              <m:t>2</m:t>
                            </m:r>
                          </m:e>
                          <m:sup>
                            <m:r>
                              <a:rPr lang="es-AR" b="0" i="1" smtClean="0">
                                <a:latin typeface="Cambria Math"/>
                              </a:rPr>
                              <m:t>3</m:t>
                            </m:r>
                          </m:sup>
                        </m:sSup>
                      </m:den>
                    </m:f>
                    <m:r>
                      <a:rPr lang="es-AR" b="0" i="1" smtClean="0">
                        <a:latin typeface="Cambria Math"/>
                      </a:rPr>
                      <m:t>=</m:t>
                    </m:r>
                    <m:sSup>
                      <m:sSupPr>
                        <m:ctrlPr>
                          <a:rPr lang="es-AR" b="0" i="1" smtClean="0">
                            <a:latin typeface="Cambria Math" panose="02040503050406030204" pitchFamily="18" charset="0"/>
                          </a:rPr>
                        </m:ctrlPr>
                      </m:sSupPr>
                      <m:e>
                        <m:r>
                          <a:rPr lang="es-AR" b="0" i="1" smtClean="0">
                            <a:latin typeface="Cambria Math"/>
                          </a:rPr>
                          <m:t>2</m:t>
                        </m:r>
                      </m:e>
                      <m:sup>
                        <m:r>
                          <a:rPr lang="es-AR" b="0" i="1" smtClean="0">
                            <a:latin typeface="Cambria Math"/>
                          </a:rPr>
                          <m:t>10−3</m:t>
                        </m:r>
                      </m:sup>
                    </m:sSup>
                    <m:r>
                      <a:rPr lang="es-AR" b="0" i="1" smtClean="0">
                        <a:latin typeface="Cambria Math"/>
                      </a:rPr>
                      <m:t>=</m:t>
                    </m:r>
                    <m:sSup>
                      <m:sSupPr>
                        <m:ctrlPr>
                          <a:rPr lang="es-AR" b="0" i="1" smtClean="0">
                            <a:latin typeface="Cambria Math" panose="02040503050406030204" pitchFamily="18" charset="0"/>
                          </a:rPr>
                        </m:ctrlPr>
                      </m:sSupPr>
                      <m:e>
                        <m:r>
                          <a:rPr lang="es-AR" b="0" i="1" smtClean="0">
                            <a:latin typeface="Cambria Math"/>
                          </a:rPr>
                          <m:t>2</m:t>
                        </m:r>
                      </m:e>
                      <m:sup>
                        <m:r>
                          <a:rPr lang="es-AR" b="0" i="1" smtClean="0">
                            <a:latin typeface="Cambria Math"/>
                          </a:rPr>
                          <m:t>7</m:t>
                        </m:r>
                      </m:sup>
                    </m:sSup>
                  </m:oMath>
                </a14:m>
                <a:r>
                  <a:rPr lang="es-AR" dirty="0"/>
                  <a:t>=128 grupos</a:t>
                </a:r>
              </a:p>
              <a:p>
                <a:pPr algn="just"/>
                <a:r>
                  <a:rPr lang="es-AR" dirty="0"/>
                  <a:t>La etiqueta solo necesita los 4 bits de orden superior, pues los 6 bits restantes se utilizan de la siguiente manera: 3 para identificar el número de la línea y 3 para identificar el byte dentro del bloque.</a:t>
                </a:r>
              </a:p>
            </p:txBody>
          </p:sp>
        </mc:Choice>
        <mc:Fallback xmlns="">
          <p:sp>
            <p:nvSpPr>
              <p:cNvPr id="56" name="1 Marcador de contenido"/>
              <p:cNvSpPr>
                <a:spLocks noGrp="1" noRot="1" noChangeAspect="1" noMove="1" noResize="1" noEditPoints="1" noAdjustHandles="1" noChangeArrowheads="1" noChangeShapeType="1" noTextEdit="1"/>
              </p:cNvSpPr>
              <p:nvPr>
                <p:ph idx="1"/>
              </p:nvPr>
            </p:nvSpPr>
            <p:spPr>
              <a:xfrm>
                <a:off x="755576" y="1570392"/>
                <a:ext cx="7408333" cy="4624504"/>
              </a:xfrm>
              <a:blipFill>
                <a:blip r:embed="rId3"/>
                <a:stretch>
                  <a:fillRect l="-1728" t="-1847" r="-1235" b="-660"/>
                </a:stretch>
              </a:blipFill>
            </p:spPr>
            <p:txBody>
              <a:bodyPr/>
              <a:lstStyle/>
              <a:p>
                <a:r>
                  <a:rPr lang="en-US">
                    <a:noFill/>
                  </a:rPr>
                  <a:t> </a:t>
                </a:r>
              </a:p>
            </p:txBody>
          </p:sp>
        </mc:Fallback>
      </mc:AlternateContent>
      <p:sp>
        <p:nvSpPr>
          <p:cNvPr id="4" name="3 CuadroTexto"/>
          <p:cNvSpPr txBox="1"/>
          <p:nvPr/>
        </p:nvSpPr>
        <p:spPr>
          <a:xfrm>
            <a:off x="287524" y="795993"/>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grpSp>
        <p:nvGrpSpPr>
          <p:cNvPr id="2" name="1 Grupo"/>
          <p:cNvGrpSpPr/>
          <p:nvPr/>
        </p:nvGrpSpPr>
        <p:grpSpPr>
          <a:xfrm>
            <a:off x="2267744" y="5949280"/>
            <a:ext cx="4343282" cy="729372"/>
            <a:chOff x="2267744" y="5949280"/>
            <a:chExt cx="4343282" cy="729372"/>
          </a:xfrm>
        </p:grpSpPr>
        <p:sp>
          <p:nvSpPr>
            <p:cNvPr id="6" name="5 Rectángulo"/>
            <p:cNvSpPr/>
            <p:nvPr/>
          </p:nvSpPr>
          <p:spPr>
            <a:xfrm>
              <a:off x="4013214" y="6318612"/>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línea</a:t>
              </a:r>
            </a:p>
          </p:txBody>
        </p:sp>
        <p:sp>
          <p:nvSpPr>
            <p:cNvPr id="7" name="6 Rectángulo"/>
            <p:cNvSpPr/>
            <p:nvPr/>
          </p:nvSpPr>
          <p:spPr>
            <a:xfrm>
              <a:off x="5309358" y="6318612"/>
              <a:ext cx="129614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posición</a:t>
              </a:r>
            </a:p>
          </p:txBody>
        </p:sp>
        <p:sp>
          <p:nvSpPr>
            <p:cNvPr id="9" name="8 CuadroTexto"/>
            <p:cNvSpPr txBox="1"/>
            <p:nvPr/>
          </p:nvSpPr>
          <p:spPr>
            <a:xfrm>
              <a:off x="6299722" y="5949280"/>
              <a:ext cx="311304" cy="369332"/>
            </a:xfrm>
            <a:prstGeom prst="rect">
              <a:avLst/>
            </a:prstGeom>
            <a:noFill/>
          </p:spPr>
          <p:txBody>
            <a:bodyPr wrap="none" rtlCol="0">
              <a:spAutoFit/>
            </a:bodyPr>
            <a:lstStyle/>
            <a:p>
              <a:r>
                <a:rPr lang="es-AR" dirty="0"/>
                <a:t>0</a:t>
              </a:r>
            </a:p>
          </p:txBody>
        </p:sp>
        <p:sp>
          <p:nvSpPr>
            <p:cNvPr id="10" name="9 CuadroTexto"/>
            <p:cNvSpPr txBox="1"/>
            <p:nvPr/>
          </p:nvSpPr>
          <p:spPr>
            <a:xfrm>
              <a:off x="5278418" y="5949280"/>
              <a:ext cx="292068" cy="369332"/>
            </a:xfrm>
            <a:prstGeom prst="rect">
              <a:avLst/>
            </a:prstGeom>
            <a:noFill/>
          </p:spPr>
          <p:txBody>
            <a:bodyPr wrap="none" rtlCol="0">
              <a:spAutoFit/>
            </a:bodyPr>
            <a:lstStyle/>
            <a:p>
              <a:r>
                <a:rPr lang="es-AR" dirty="0"/>
                <a:t>2</a:t>
              </a:r>
            </a:p>
          </p:txBody>
        </p:sp>
        <p:sp>
          <p:nvSpPr>
            <p:cNvPr id="11" name="10 CuadroTexto"/>
            <p:cNvSpPr txBox="1"/>
            <p:nvPr/>
          </p:nvSpPr>
          <p:spPr>
            <a:xfrm>
              <a:off x="3986732" y="5949280"/>
              <a:ext cx="298480" cy="369332"/>
            </a:xfrm>
            <a:prstGeom prst="rect">
              <a:avLst/>
            </a:prstGeom>
            <a:noFill/>
          </p:spPr>
          <p:txBody>
            <a:bodyPr wrap="none" rtlCol="0">
              <a:spAutoFit/>
            </a:bodyPr>
            <a:lstStyle/>
            <a:p>
              <a:r>
                <a:rPr lang="es-AR" dirty="0"/>
                <a:t>5</a:t>
              </a:r>
            </a:p>
          </p:txBody>
        </p:sp>
        <p:sp>
          <p:nvSpPr>
            <p:cNvPr id="12" name="11 CuadroTexto"/>
            <p:cNvSpPr txBox="1"/>
            <p:nvPr/>
          </p:nvSpPr>
          <p:spPr>
            <a:xfrm>
              <a:off x="2278910" y="5949280"/>
              <a:ext cx="311304" cy="369332"/>
            </a:xfrm>
            <a:prstGeom prst="rect">
              <a:avLst/>
            </a:prstGeom>
            <a:noFill/>
          </p:spPr>
          <p:txBody>
            <a:bodyPr wrap="none" rtlCol="0">
              <a:spAutoFit/>
            </a:bodyPr>
            <a:lstStyle/>
            <a:p>
              <a:r>
                <a:rPr lang="es-AR" dirty="0"/>
                <a:t>9</a:t>
              </a:r>
            </a:p>
          </p:txBody>
        </p:sp>
        <p:sp>
          <p:nvSpPr>
            <p:cNvPr id="13" name="12 Rectángulo"/>
            <p:cNvSpPr/>
            <p:nvPr/>
          </p:nvSpPr>
          <p:spPr>
            <a:xfrm>
              <a:off x="2267744" y="6318612"/>
              <a:ext cx="174547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etiqueta</a:t>
              </a:r>
            </a:p>
          </p:txBody>
        </p:sp>
        <p:sp>
          <p:nvSpPr>
            <p:cNvPr id="14" name="13 CuadroTexto"/>
            <p:cNvSpPr txBox="1"/>
            <p:nvPr/>
          </p:nvSpPr>
          <p:spPr>
            <a:xfrm>
              <a:off x="3701910" y="5949280"/>
              <a:ext cx="311304" cy="369332"/>
            </a:xfrm>
            <a:prstGeom prst="rect">
              <a:avLst/>
            </a:prstGeom>
            <a:noFill/>
          </p:spPr>
          <p:txBody>
            <a:bodyPr wrap="none" rtlCol="0">
              <a:spAutoFit/>
            </a:bodyPr>
            <a:lstStyle/>
            <a:p>
              <a:r>
                <a:rPr lang="es-AR" dirty="0"/>
                <a:t>6</a:t>
              </a:r>
            </a:p>
          </p:txBody>
        </p:sp>
        <p:sp>
          <p:nvSpPr>
            <p:cNvPr id="15" name="14 CuadroTexto"/>
            <p:cNvSpPr txBox="1"/>
            <p:nvPr/>
          </p:nvSpPr>
          <p:spPr>
            <a:xfrm>
              <a:off x="4967114" y="5949280"/>
              <a:ext cx="296876" cy="369332"/>
            </a:xfrm>
            <a:prstGeom prst="rect">
              <a:avLst/>
            </a:prstGeom>
            <a:noFill/>
          </p:spPr>
          <p:txBody>
            <a:bodyPr wrap="none" rtlCol="0">
              <a:spAutoFit/>
            </a:bodyPr>
            <a:lstStyle/>
            <a:p>
              <a:r>
                <a:rPr lang="es-AR" dirty="0"/>
                <a:t>3</a:t>
              </a:r>
            </a:p>
          </p:txBody>
        </p:sp>
      </p:grpSp>
    </p:spTree>
    <p:extLst>
      <p:ext uri="{BB962C8B-B14F-4D97-AF65-F5344CB8AC3E}">
        <p14:creationId xmlns:p14="http://schemas.microsoft.com/office/powerpoint/2010/main" val="476700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867741"/>
            <a:ext cx="7408333" cy="4624504"/>
          </a:xfrm>
        </p:spPr>
        <p:txBody>
          <a:bodyPr>
            <a:normAutofit/>
          </a:bodyPr>
          <a:lstStyle/>
          <a:p>
            <a:pPr algn="just"/>
            <a:r>
              <a:rPr lang="es-AR" dirty="0"/>
              <a:t>Un procesador asociado a una caché de 8 líneas con 8 bytes cada una y a una RAM de 1K realiza 2 accesos de lectura sobre las direcciones 1F2 y 3CD. ¿Qué bloque o bloques de RAM resultarán sustituidos?</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graphicFrame>
        <p:nvGraphicFramePr>
          <p:cNvPr id="3" name="2 Tabla"/>
          <p:cNvGraphicFramePr>
            <a:graphicFrameLocks noGrp="1"/>
          </p:cNvGraphicFramePr>
          <p:nvPr>
            <p:extLst>
              <p:ext uri="{D42A27DB-BD31-4B8C-83A1-F6EECF244321}">
                <p14:modId xmlns:p14="http://schemas.microsoft.com/office/powerpoint/2010/main" val="2914330621"/>
              </p:ext>
            </p:extLst>
          </p:nvPr>
        </p:nvGraphicFramePr>
        <p:xfrm>
          <a:off x="1823012" y="3799536"/>
          <a:ext cx="5544168" cy="3017520"/>
        </p:xfrm>
        <a:graphic>
          <a:graphicData uri="http://schemas.openxmlformats.org/drawingml/2006/table">
            <a:tbl>
              <a:tblPr firstRow="1" bandRow="1">
                <a:tableStyleId>{3B4B98B0-60AC-42C2-AFA5-B58CD77FA1E5}</a:tableStyleId>
              </a:tblPr>
              <a:tblGrid>
                <a:gridCol w="36004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504000">
                  <a:extLst>
                    <a:ext uri="{9D8B030D-6E8A-4147-A177-3AD203B41FA5}">
                      <a16:colId xmlns:a16="http://schemas.microsoft.com/office/drawing/2014/main" val="20002"/>
                    </a:ext>
                  </a:extLst>
                </a:gridCol>
                <a:gridCol w="504000">
                  <a:extLst>
                    <a:ext uri="{9D8B030D-6E8A-4147-A177-3AD203B41FA5}">
                      <a16:colId xmlns:a16="http://schemas.microsoft.com/office/drawing/2014/main" val="20003"/>
                    </a:ext>
                  </a:extLst>
                </a:gridCol>
                <a:gridCol w="504000">
                  <a:extLst>
                    <a:ext uri="{9D8B030D-6E8A-4147-A177-3AD203B41FA5}">
                      <a16:colId xmlns:a16="http://schemas.microsoft.com/office/drawing/2014/main" val="20004"/>
                    </a:ext>
                  </a:extLst>
                </a:gridCol>
                <a:gridCol w="504000">
                  <a:extLst>
                    <a:ext uri="{9D8B030D-6E8A-4147-A177-3AD203B41FA5}">
                      <a16:colId xmlns:a16="http://schemas.microsoft.com/office/drawing/2014/main" val="20005"/>
                    </a:ext>
                  </a:extLst>
                </a:gridCol>
                <a:gridCol w="504000">
                  <a:extLst>
                    <a:ext uri="{9D8B030D-6E8A-4147-A177-3AD203B41FA5}">
                      <a16:colId xmlns:a16="http://schemas.microsoft.com/office/drawing/2014/main" val="20006"/>
                    </a:ext>
                  </a:extLst>
                </a:gridCol>
                <a:gridCol w="504000">
                  <a:extLst>
                    <a:ext uri="{9D8B030D-6E8A-4147-A177-3AD203B41FA5}">
                      <a16:colId xmlns:a16="http://schemas.microsoft.com/office/drawing/2014/main" val="20007"/>
                    </a:ext>
                  </a:extLst>
                </a:gridCol>
                <a:gridCol w="504000">
                  <a:extLst>
                    <a:ext uri="{9D8B030D-6E8A-4147-A177-3AD203B41FA5}">
                      <a16:colId xmlns:a16="http://schemas.microsoft.com/office/drawing/2014/main" val="20008"/>
                    </a:ext>
                  </a:extLst>
                </a:gridCol>
                <a:gridCol w="504000">
                  <a:extLst>
                    <a:ext uri="{9D8B030D-6E8A-4147-A177-3AD203B41FA5}">
                      <a16:colId xmlns:a16="http://schemas.microsoft.com/office/drawing/2014/main" val="20009"/>
                    </a:ext>
                  </a:extLst>
                </a:gridCol>
              </a:tblGrid>
              <a:tr h="324000">
                <a:tc>
                  <a:txBody>
                    <a:bodyPr/>
                    <a:lstStyle/>
                    <a:p>
                      <a:pPr algn="ctr"/>
                      <a:endParaRPr lang="es-AR" sz="1600" dirty="0"/>
                    </a:p>
                  </a:txBody>
                  <a:tcPr/>
                </a:tc>
                <a:tc>
                  <a:txBody>
                    <a:bodyPr/>
                    <a:lstStyle/>
                    <a:p>
                      <a:pPr algn="ctr"/>
                      <a:r>
                        <a:rPr lang="es-AR" sz="1600" dirty="0"/>
                        <a:t>Etiquetas</a:t>
                      </a:r>
                    </a:p>
                  </a:txBody>
                  <a:tcPr/>
                </a:tc>
                <a:tc>
                  <a:txBody>
                    <a:bodyPr/>
                    <a:lstStyle/>
                    <a:p>
                      <a:pPr algn="ctr"/>
                      <a:r>
                        <a:rPr lang="es-AR" sz="1600" dirty="0"/>
                        <a:t>7</a:t>
                      </a:r>
                    </a:p>
                  </a:txBody>
                  <a:tcPr/>
                </a:tc>
                <a:tc>
                  <a:txBody>
                    <a:bodyPr/>
                    <a:lstStyle/>
                    <a:p>
                      <a:pPr algn="ctr"/>
                      <a:r>
                        <a:rPr lang="es-AR" sz="1600" dirty="0"/>
                        <a:t>6</a:t>
                      </a:r>
                    </a:p>
                  </a:txBody>
                  <a:tcPr/>
                </a:tc>
                <a:tc>
                  <a:txBody>
                    <a:bodyPr/>
                    <a:lstStyle/>
                    <a:p>
                      <a:pPr algn="ctr"/>
                      <a:r>
                        <a:rPr lang="es-AR" sz="1600" dirty="0"/>
                        <a:t>5</a:t>
                      </a:r>
                    </a:p>
                  </a:txBody>
                  <a:tcPr/>
                </a:tc>
                <a:tc>
                  <a:txBody>
                    <a:bodyPr/>
                    <a:lstStyle/>
                    <a:p>
                      <a:pPr algn="ctr"/>
                      <a:r>
                        <a:rPr lang="es-AR" sz="1600" dirty="0"/>
                        <a:t>4</a:t>
                      </a:r>
                    </a:p>
                  </a:txBody>
                  <a:tcPr/>
                </a:tc>
                <a:tc>
                  <a:txBody>
                    <a:bodyPr/>
                    <a:lstStyle/>
                    <a:p>
                      <a:pPr algn="ctr"/>
                      <a:r>
                        <a:rPr lang="es-AR" sz="1600" dirty="0"/>
                        <a:t>3</a:t>
                      </a:r>
                    </a:p>
                  </a:txBody>
                  <a:tcPr/>
                </a:tc>
                <a:tc>
                  <a:txBody>
                    <a:bodyPr/>
                    <a:lstStyle/>
                    <a:p>
                      <a:pPr algn="ctr"/>
                      <a:r>
                        <a:rPr lang="es-AR" sz="1600" dirty="0"/>
                        <a:t>2</a:t>
                      </a:r>
                    </a:p>
                  </a:txBody>
                  <a:tcPr/>
                </a:tc>
                <a:tc>
                  <a:txBody>
                    <a:bodyPr/>
                    <a:lstStyle/>
                    <a:p>
                      <a:pPr algn="ctr"/>
                      <a:r>
                        <a:rPr lang="es-AR" sz="1600" dirty="0"/>
                        <a:t>1</a:t>
                      </a:r>
                    </a:p>
                  </a:txBody>
                  <a:tcPr/>
                </a:tc>
                <a:tc>
                  <a:txBody>
                    <a:bodyPr/>
                    <a:lstStyle/>
                    <a:p>
                      <a:pPr algn="ctr"/>
                      <a:r>
                        <a:rPr lang="es-AR" sz="1600" dirty="0"/>
                        <a:t>0</a:t>
                      </a:r>
                    </a:p>
                  </a:txBody>
                  <a:tcPr/>
                </a:tc>
                <a:extLst>
                  <a:ext uri="{0D108BD9-81ED-4DB2-BD59-A6C34878D82A}">
                    <a16:rowId xmlns:a16="http://schemas.microsoft.com/office/drawing/2014/main" val="10000"/>
                  </a:ext>
                </a:extLst>
              </a:tr>
              <a:tr h="324000">
                <a:tc>
                  <a:txBody>
                    <a:bodyPr/>
                    <a:lstStyle/>
                    <a:p>
                      <a:pPr algn="ctr"/>
                      <a:r>
                        <a:rPr lang="es-AR" sz="1600" dirty="0"/>
                        <a:t>0</a:t>
                      </a:r>
                    </a:p>
                  </a:txBody>
                  <a:tcPr/>
                </a:tc>
                <a:tc>
                  <a:txBody>
                    <a:bodyPr/>
                    <a:lstStyle/>
                    <a:p>
                      <a:pPr algn="ctr"/>
                      <a:r>
                        <a:rPr lang="es-AR" sz="1600" dirty="0"/>
                        <a:t>1001</a:t>
                      </a:r>
                    </a:p>
                  </a:txBody>
                  <a:tcPr/>
                </a:tc>
                <a:tc>
                  <a:txBody>
                    <a:bodyPr/>
                    <a:lstStyle/>
                    <a:p>
                      <a:pPr algn="ctr"/>
                      <a:r>
                        <a:rPr lang="es-AR" sz="1600" dirty="0"/>
                        <a:t>A4</a:t>
                      </a:r>
                    </a:p>
                  </a:txBody>
                  <a:tcPr/>
                </a:tc>
                <a:tc>
                  <a:txBody>
                    <a:bodyPr/>
                    <a:lstStyle/>
                    <a:p>
                      <a:pPr algn="ctr"/>
                      <a:r>
                        <a:rPr lang="es-AR" sz="1600" dirty="0"/>
                        <a:t>54</a:t>
                      </a:r>
                    </a:p>
                  </a:txBody>
                  <a:tcPr/>
                </a:tc>
                <a:tc>
                  <a:txBody>
                    <a:bodyPr/>
                    <a:lstStyle/>
                    <a:p>
                      <a:pPr algn="ctr"/>
                      <a:r>
                        <a:rPr lang="es-AR" sz="1600" dirty="0"/>
                        <a:t>79</a:t>
                      </a:r>
                    </a:p>
                  </a:txBody>
                  <a:tcPr/>
                </a:tc>
                <a:tc>
                  <a:txBody>
                    <a:bodyPr/>
                    <a:lstStyle/>
                    <a:p>
                      <a:pPr algn="ctr"/>
                      <a:r>
                        <a:rPr lang="es-AR" sz="1600" dirty="0"/>
                        <a:t>32</a:t>
                      </a:r>
                    </a:p>
                  </a:txBody>
                  <a:tcPr/>
                </a:tc>
                <a:tc>
                  <a:txBody>
                    <a:bodyPr/>
                    <a:lstStyle/>
                    <a:p>
                      <a:pPr algn="ctr"/>
                      <a:r>
                        <a:rPr lang="es-AR" sz="1600" dirty="0"/>
                        <a:t>45</a:t>
                      </a:r>
                    </a:p>
                  </a:txBody>
                  <a:tcPr/>
                </a:tc>
                <a:tc>
                  <a:txBody>
                    <a:bodyPr/>
                    <a:lstStyle/>
                    <a:p>
                      <a:pPr algn="ctr"/>
                      <a:r>
                        <a:rPr lang="es-AR" sz="1600" dirty="0"/>
                        <a:t>22</a:t>
                      </a:r>
                    </a:p>
                  </a:txBody>
                  <a:tcPr/>
                </a:tc>
                <a:tc>
                  <a:txBody>
                    <a:bodyPr/>
                    <a:lstStyle/>
                    <a:p>
                      <a:pPr algn="ctr"/>
                      <a:r>
                        <a:rPr lang="es-AR" sz="1600" dirty="0"/>
                        <a:t>F0</a:t>
                      </a:r>
                    </a:p>
                  </a:txBody>
                  <a:tcPr/>
                </a:tc>
                <a:tc>
                  <a:txBody>
                    <a:bodyPr/>
                    <a:lstStyle/>
                    <a:p>
                      <a:pPr algn="ctr"/>
                      <a:r>
                        <a:rPr lang="es-AR" sz="1600" dirty="0"/>
                        <a:t>56</a:t>
                      </a:r>
                    </a:p>
                  </a:txBody>
                  <a:tcPr/>
                </a:tc>
                <a:extLst>
                  <a:ext uri="{0D108BD9-81ED-4DB2-BD59-A6C34878D82A}">
                    <a16:rowId xmlns:a16="http://schemas.microsoft.com/office/drawing/2014/main" val="10001"/>
                  </a:ext>
                </a:extLst>
              </a:tr>
              <a:tr h="324000">
                <a:tc>
                  <a:txBody>
                    <a:bodyPr/>
                    <a:lstStyle/>
                    <a:p>
                      <a:pPr algn="ctr"/>
                      <a:r>
                        <a:rPr lang="es-AR" sz="1600" dirty="0"/>
                        <a:t>1</a:t>
                      </a:r>
                    </a:p>
                  </a:txBody>
                  <a:tcPr/>
                </a:tc>
                <a:tc>
                  <a:txBody>
                    <a:bodyPr/>
                    <a:lstStyle/>
                    <a:p>
                      <a:pPr algn="ctr"/>
                      <a:r>
                        <a:rPr lang="es-AR" sz="1600" dirty="0"/>
                        <a:t>0111</a:t>
                      </a:r>
                    </a:p>
                  </a:txBody>
                  <a:tcPr/>
                </a:tc>
                <a:tc>
                  <a:txBody>
                    <a:bodyPr/>
                    <a:lstStyle/>
                    <a:p>
                      <a:pPr algn="ctr"/>
                      <a:r>
                        <a:rPr lang="es-AR" sz="1600" dirty="0"/>
                        <a:t>14</a:t>
                      </a:r>
                    </a:p>
                  </a:txBody>
                  <a:tcPr/>
                </a:tc>
                <a:tc>
                  <a:txBody>
                    <a:bodyPr/>
                    <a:lstStyle/>
                    <a:p>
                      <a:pPr algn="ctr"/>
                      <a:r>
                        <a:rPr lang="es-AR" sz="1600" dirty="0"/>
                        <a:t>52</a:t>
                      </a:r>
                    </a:p>
                  </a:txBody>
                  <a:tcPr/>
                </a:tc>
                <a:tc>
                  <a:txBody>
                    <a:bodyPr/>
                    <a:lstStyle/>
                    <a:p>
                      <a:pPr algn="ctr"/>
                      <a:r>
                        <a:rPr lang="es-AR" sz="1600" dirty="0"/>
                        <a:t>33</a:t>
                      </a:r>
                    </a:p>
                  </a:txBody>
                  <a:tcPr/>
                </a:tc>
                <a:tc>
                  <a:txBody>
                    <a:bodyPr/>
                    <a:lstStyle/>
                    <a:p>
                      <a:pPr algn="ctr"/>
                      <a:r>
                        <a:rPr lang="es-AR" sz="1600" dirty="0"/>
                        <a:t>8D</a:t>
                      </a:r>
                    </a:p>
                  </a:txBody>
                  <a:tcPr/>
                </a:tc>
                <a:tc>
                  <a:txBody>
                    <a:bodyPr/>
                    <a:lstStyle/>
                    <a:p>
                      <a:pPr algn="ctr"/>
                      <a:r>
                        <a:rPr lang="es-AR" sz="1600" dirty="0"/>
                        <a:t>B5</a:t>
                      </a:r>
                    </a:p>
                  </a:txBody>
                  <a:tcPr/>
                </a:tc>
                <a:tc>
                  <a:txBody>
                    <a:bodyPr/>
                    <a:lstStyle/>
                    <a:p>
                      <a:pPr algn="ctr"/>
                      <a:r>
                        <a:rPr lang="es-AR" sz="1600" dirty="0"/>
                        <a:t>34</a:t>
                      </a:r>
                    </a:p>
                  </a:txBody>
                  <a:tcPr/>
                </a:tc>
                <a:tc>
                  <a:txBody>
                    <a:bodyPr/>
                    <a:lstStyle/>
                    <a:p>
                      <a:pPr algn="ctr"/>
                      <a:r>
                        <a:rPr lang="es-AR" sz="1600" dirty="0"/>
                        <a:t>45</a:t>
                      </a:r>
                    </a:p>
                  </a:txBody>
                  <a:tcPr/>
                </a:tc>
                <a:tc>
                  <a:txBody>
                    <a:bodyPr/>
                    <a:lstStyle/>
                    <a:p>
                      <a:pPr algn="ctr"/>
                      <a:r>
                        <a:rPr lang="es-AR" sz="1600" dirty="0"/>
                        <a:t>32</a:t>
                      </a:r>
                    </a:p>
                  </a:txBody>
                  <a:tcPr/>
                </a:tc>
                <a:extLst>
                  <a:ext uri="{0D108BD9-81ED-4DB2-BD59-A6C34878D82A}">
                    <a16:rowId xmlns:a16="http://schemas.microsoft.com/office/drawing/2014/main" val="10002"/>
                  </a:ext>
                </a:extLst>
              </a:tr>
              <a:tr h="324000">
                <a:tc>
                  <a:txBody>
                    <a:bodyPr/>
                    <a:lstStyle/>
                    <a:p>
                      <a:pPr algn="ctr"/>
                      <a:r>
                        <a:rPr lang="es-AR" sz="1600" dirty="0"/>
                        <a:t>2</a:t>
                      </a:r>
                    </a:p>
                  </a:txBody>
                  <a:tcPr/>
                </a:tc>
                <a:tc>
                  <a:txBody>
                    <a:bodyPr/>
                    <a:lstStyle/>
                    <a:p>
                      <a:pPr algn="ctr"/>
                      <a:r>
                        <a:rPr lang="es-AR" sz="1600" dirty="0"/>
                        <a:t>1001</a:t>
                      </a:r>
                    </a:p>
                  </a:txBody>
                  <a:tcPr/>
                </a:tc>
                <a:tc>
                  <a:txBody>
                    <a:bodyPr/>
                    <a:lstStyle/>
                    <a:p>
                      <a:pPr algn="ctr"/>
                      <a:r>
                        <a:rPr lang="es-AR" sz="1600" dirty="0"/>
                        <a:t>00</a:t>
                      </a:r>
                    </a:p>
                  </a:txBody>
                  <a:tcPr/>
                </a:tc>
                <a:tc>
                  <a:txBody>
                    <a:bodyPr/>
                    <a:lstStyle/>
                    <a:p>
                      <a:pPr algn="ctr"/>
                      <a:r>
                        <a:rPr lang="es-AR" sz="1600" dirty="0"/>
                        <a:t>FF</a:t>
                      </a:r>
                    </a:p>
                  </a:txBody>
                  <a:tcPr/>
                </a:tc>
                <a:tc>
                  <a:txBody>
                    <a:bodyPr/>
                    <a:lstStyle/>
                    <a:p>
                      <a:pPr algn="ctr"/>
                      <a:r>
                        <a:rPr lang="es-AR" sz="1600" dirty="0"/>
                        <a:t>64</a:t>
                      </a:r>
                    </a:p>
                  </a:txBody>
                  <a:tcPr/>
                </a:tc>
                <a:tc>
                  <a:txBody>
                    <a:bodyPr/>
                    <a:lstStyle/>
                    <a:p>
                      <a:pPr algn="ctr"/>
                      <a:r>
                        <a:rPr lang="es-AR" sz="1600" dirty="0"/>
                        <a:t>31</a:t>
                      </a:r>
                    </a:p>
                  </a:txBody>
                  <a:tcPr/>
                </a:tc>
                <a:tc>
                  <a:txBody>
                    <a:bodyPr/>
                    <a:lstStyle/>
                    <a:p>
                      <a:pPr algn="ctr"/>
                      <a:r>
                        <a:rPr lang="es-AR" sz="1600" dirty="0"/>
                        <a:t>11</a:t>
                      </a:r>
                    </a:p>
                  </a:txBody>
                  <a:tcPr/>
                </a:tc>
                <a:tc>
                  <a:txBody>
                    <a:bodyPr/>
                    <a:lstStyle/>
                    <a:p>
                      <a:pPr algn="ctr"/>
                      <a:r>
                        <a:rPr lang="es-AR" sz="1600" dirty="0"/>
                        <a:t>A6</a:t>
                      </a:r>
                    </a:p>
                  </a:txBody>
                  <a:tcPr/>
                </a:tc>
                <a:tc>
                  <a:txBody>
                    <a:bodyPr/>
                    <a:lstStyle/>
                    <a:p>
                      <a:pPr algn="ctr"/>
                      <a:r>
                        <a:rPr lang="es-AR" sz="1600" dirty="0"/>
                        <a:t>33</a:t>
                      </a:r>
                    </a:p>
                  </a:txBody>
                  <a:tcPr/>
                </a:tc>
                <a:tc>
                  <a:txBody>
                    <a:bodyPr/>
                    <a:lstStyle/>
                    <a:p>
                      <a:pPr algn="ctr"/>
                      <a:r>
                        <a:rPr lang="es-AR" sz="1600" dirty="0"/>
                        <a:t>24</a:t>
                      </a:r>
                    </a:p>
                  </a:txBody>
                  <a:tcPr/>
                </a:tc>
                <a:extLst>
                  <a:ext uri="{0D108BD9-81ED-4DB2-BD59-A6C34878D82A}">
                    <a16:rowId xmlns:a16="http://schemas.microsoft.com/office/drawing/2014/main" val="10003"/>
                  </a:ext>
                </a:extLst>
              </a:tr>
              <a:tr h="324000">
                <a:tc>
                  <a:txBody>
                    <a:bodyPr/>
                    <a:lstStyle/>
                    <a:p>
                      <a:pPr algn="ctr"/>
                      <a:r>
                        <a:rPr lang="es-AR" sz="1600" dirty="0"/>
                        <a:t>3</a:t>
                      </a:r>
                    </a:p>
                  </a:txBody>
                  <a:tcPr/>
                </a:tc>
                <a:tc>
                  <a:txBody>
                    <a:bodyPr/>
                    <a:lstStyle/>
                    <a:p>
                      <a:pPr algn="ctr"/>
                      <a:r>
                        <a:rPr lang="es-AR" sz="1600" dirty="0"/>
                        <a:t>0011</a:t>
                      </a:r>
                    </a:p>
                  </a:txBody>
                  <a:tcPr/>
                </a:tc>
                <a:tc>
                  <a:txBody>
                    <a:bodyPr/>
                    <a:lstStyle/>
                    <a:p>
                      <a:pPr algn="ctr"/>
                      <a:r>
                        <a:rPr lang="es-AR" sz="1600" dirty="0"/>
                        <a:t>32</a:t>
                      </a:r>
                    </a:p>
                  </a:txBody>
                  <a:tcPr/>
                </a:tc>
                <a:tc>
                  <a:txBody>
                    <a:bodyPr/>
                    <a:lstStyle/>
                    <a:p>
                      <a:pPr algn="ctr"/>
                      <a:r>
                        <a:rPr lang="es-AR" sz="1600" dirty="0"/>
                        <a:t>63</a:t>
                      </a:r>
                    </a:p>
                  </a:txBody>
                  <a:tcPr/>
                </a:tc>
                <a:tc>
                  <a:txBody>
                    <a:bodyPr/>
                    <a:lstStyle/>
                    <a:p>
                      <a:pPr algn="ctr"/>
                      <a:r>
                        <a:rPr lang="es-AR" sz="1600" dirty="0"/>
                        <a:t>CC</a:t>
                      </a:r>
                    </a:p>
                  </a:txBody>
                  <a:tcPr/>
                </a:tc>
                <a:tc>
                  <a:txBody>
                    <a:bodyPr/>
                    <a:lstStyle/>
                    <a:p>
                      <a:pPr algn="ctr"/>
                      <a:r>
                        <a:rPr lang="es-AR" sz="1600" dirty="0"/>
                        <a:t>C3</a:t>
                      </a:r>
                    </a:p>
                  </a:txBody>
                  <a:tcPr/>
                </a:tc>
                <a:tc>
                  <a:txBody>
                    <a:bodyPr/>
                    <a:lstStyle/>
                    <a:p>
                      <a:pPr algn="ctr"/>
                      <a:r>
                        <a:rPr lang="es-AR" sz="1600" dirty="0"/>
                        <a:t>FA</a:t>
                      </a:r>
                    </a:p>
                  </a:txBody>
                  <a:tcPr/>
                </a:tc>
                <a:tc>
                  <a:txBody>
                    <a:bodyPr/>
                    <a:lstStyle/>
                    <a:p>
                      <a:pPr algn="ctr"/>
                      <a:r>
                        <a:rPr lang="es-AR" sz="1600" dirty="0"/>
                        <a:t>1F</a:t>
                      </a:r>
                    </a:p>
                  </a:txBody>
                  <a:tcPr/>
                </a:tc>
                <a:tc>
                  <a:txBody>
                    <a:bodyPr/>
                    <a:lstStyle/>
                    <a:p>
                      <a:pPr algn="ctr"/>
                      <a:r>
                        <a:rPr lang="es-AR" sz="1600" dirty="0"/>
                        <a:t>33</a:t>
                      </a:r>
                    </a:p>
                  </a:txBody>
                  <a:tcPr/>
                </a:tc>
                <a:tc>
                  <a:txBody>
                    <a:bodyPr/>
                    <a:lstStyle/>
                    <a:p>
                      <a:pPr algn="ctr"/>
                      <a:r>
                        <a:rPr lang="es-AR" sz="1600" dirty="0"/>
                        <a:t>53</a:t>
                      </a:r>
                    </a:p>
                  </a:txBody>
                  <a:tcPr/>
                </a:tc>
                <a:extLst>
                  <a:ext uri="{0D108BD9-81ED-4DB2-BD59-A6C34878D82A}">
                    <a16:rowId xmlns:a16="http://schemas.microsoft.com/office/drawing/2014/main" val="10004"/>
                  </a:ext>
                </a:extLst>
              </a:tr>
              <a:tr h="324000">
                <a:tc>
                  <a:txBody>
                    <a:bodyPr/>
                    <a:lstStyle/>
                    <a:p>
                      <a:pPr algn="ctr"/>
                      <a:r>
                        <a:rPr lang="es-AR" sz="1600" dirty="0"/>
                        <a:t>4</a:t>
                      </a:r>
                    </a:p>
                  </a:txBody>
                  <a:tcPr/>
                </a:tc>
                <a:tc>
                  <a:txBody>
                    <a:bodyPr/>
                    <a:lstStyle/>
                    <a:p>
                      <a:pPr algn="ctr"/>
                      <a:r>
                        <a:rPr lang="es-AR" sz="1600" dirty="0"/>
                        <a:t>1010</a:t>
                      </a:r>
                    </a:p>
                  </a:txBody>
                  <a:tcPr/>
                </a:tc>
                <a:tc>
                  <a:txBody>
                    <a:bodyPr/>
                    <a:lstStyle/>
                    <a:p>
                      <a:pPr algn="ctr"/>
                      <a:r>
                        <a:rPr lang="es-AR" sz="1600" dirty="0"/>
                        <a:t>76</a:t>
                      </a:r>
                    </a:p>
                  </a:txBody>
                  <a:tcPr/>
                </a:tc>
                <a:tc>
                  <a:txBody>
                    <a:bodyPr/>
                    <a:lstStyle/>
                    <a:p>
                      <a:pPr algn="ctr"/>
                      <a:r>
                        <a:rPr lang="es-AR" sz="1600" dirty="0"/>
                        <a:t>88</a:t>
                      </a:r>
                    </a:p>
                  </a:txBody>
                  <a:tcPr/>
                </a:tc>
                <a:tc>
                  <a:txBody>
                    <a:bodyPr/>
                    <a:lstStyle/>
                    <a:p>
                      <a:pPr algn="ctr"/>
                      <a:r>
                        <a:rPr lang="es-AR" sz="1600" dirty="0"/>
                        <a:t>64</a:t>
                      </a:r>
                    </a:p>
                  </a:txBody>
                  <a:tcPr/>
                </a:tc>
                <a:tc>
                  <a:txBody>
                    <a:bodyPr/>
                    <a:lstStyle/>
                    <a:p>
                      <a:pPr algn="ctr"/>
                      <a:r>
                        <a:rPr lang="es-AR" sz="1600" dirty="0"/>
                        <a:t>46</a:t>
                      </a:r>
                    </a:p>
                  </a:txBody>
                  <a:tcPr/>
                </a:tc>
                <a:tc>
                  <a:txBody>
                    <a:bodyPr/>
                    <a:lstStyle/>
                    <a:p>
                      <a:pPr algn="ctr"/>
                      <a:r>
                        <a:rPr lang="es-AR" sz="1600" dirty="0"/>
                        <a:t>25</a:t>
                      </a:r>
                    </a:p>
                  </a:txBody>
                  <a:tcPr/>
                </a:tc>
                <a:tc>
                  <a:txBody>
                    <a:bodyPr/>
                    <a:lstStyle/>
                    <a:p>
                      <a:pPr algn="ctr"/>
                      <a:r>
                        <a:rPr lang="es-AR" sz="1600" dirty="0"/>
                        <a:t>37</a:t>
                      </a:r>
                    </a:p>
                  </a:txBody>
                  <a:tcPr/>
                </a:tc>
                <a:tc>
                  <a:txBody>
                    <a:bodyPr/>
                    <a:lstStyle/>
                    <a:p>
                      <a:pPr algn="ctr"/>
                      <a:r>
                        <a:rPr lang="es-AR" sz="1600" dirty="0"/>
                        <a:t>F3</a:t>
                      </a:r>
                    </a:p>
                  </a:txBody>
                  <a:tcPr/>
                </a:tc>
                <a:tc>
                  <a:txBody>
                    <a:bodyPr/>
                    <a:lstStyle/>
                    <a:p>
                      <a:pPr algn="ctr"/>
                      <a:r>
                        <a:rPr lang="es-AR" sz="1600" dirty="0"/>
                        <a:t>FA</a:t>
                      </a:r>
                    </a:p>
                  </a:txBody>
                  <a:tcPr/>
                </a:tc>
                <a:extLst>
                  <a:ext uri="{0D108BD9-81ED-4DB2-BD59-A6C34878D82A}">
                    <a16:rowId xmlns:a16="http://schemas.microsoft.com/office/drawing/2014/main" val="10005"/>
                  </a:ext>
                </a:extLst>
              </a:tr>
              <a:tr h="324000">
                <a:tc>
                  <a:txBody>
                    <a:bodyPr/>
                    <a:lstStyle/>
                    <a:p>
                      <a:pPr algn="ctr"/>
                      <a:r>
                        <a:rPr lang="es-AR" sz="1600" dirty="0"/>
                        <a:t>5</a:t>
                      </a:r>
                    </a:p>
                  </a:txBody>
                  <a:tcPr/>
                </a:tc>
                <a:tc>
                  <a:txBody>
                    <a:bodyPr/>
                    <a:lstStyle/>
                    <a:p>
                      <a:pPr algn="ctr"/>
                      <a:r>
                        <a:rPr lang="es-AR" sz="1600" dirty="0"/>
                        <a:t>0100</a:t>
                      </a:r>
                    </a:p>
                  </a:txBody>
                  <a:tcPr/>
                </a:tc>
                <a:tc>
                  <a:txBody>
                    <a:bodyPr/>
                    <a:lstStyle/>
                    <a:p>
                      <a:pPr algn="ctr"/>
                      <a:r>
                        <a:rPr lang="es-AR" sz="1600" dirty="0"/>
                        <a:t>DC</a:t>
                      </a:r>
                    </a:p>
                  </a:txBody>
                  <a:tcPr/>
                </a:tc>
                <a:tc>
                  <a:txBody>
                    <a:bodyPr/>
                    <a:lstStyle/>
                    <a:p>
                      <a:pPr algn="ctr"/>
                      <a:r>
                        <a:rPr lang="es-AR" sz="1600" dirty="0"/>
                        <a:t>14</a:t>
                      </a:r>
                    </a:p>
                  </a:txBody>
                  <a:tcPr/>
                </a:tc>
                <a:tc>
                  <a:txBody>
                    <a:bodyPr/>
                    <a:lstStyle/>
                    <a:p>
                      <a:pPr algn="ctr"/>
                      <a:r>
                        <a:rPr lang="es-AR" sz="1600" dirty="0"/>
                        <a:t>33</a:t>
                      </a:r>
                    </a:p>
                  </a:txBody>
                  <a:tcPr/>
                </a:tc>
                <a:tc>
                  <a:txBody>
                    <a:bodyPr/>
                    <a:lstStyle/>
                    <a:p>
                      <a:pPr algn="ctr"/>
                      <a:r>
                        <a:rPr lang="es-AR" sz="1600" dirty="0"/>
                        <a:t>96</a:t>
                      </a:r>
                    </a:p>
                  </a:txBody>
                  <a:tcPr/>
                </a:tc>
                <a:tc>
                  <a:txBody>
                    <a:bodyPr/>
                    <a:lstStyle/>
                    <a:p>
                      <a:pPr algn="ctr"/>
                      <a:r>
                        <a:rPr lang="es-AR" sz="1600" dirty="0"/>
                        <a:t>8A</a:t>
                      </a:r>
                    </a:p>
                  </a:txBody>
                  <a:tcPr/>
                </a:tc>
                <a:tc>
                  <a:txBody>
                    <a:bodyPr/>
                    <a:lstStyle/>
                    <a:p>
                      <a:pPr algn="ctr"/>
                      <a:r>
                        <a:rPr lang="es-AR" sz="1600" dirty="0"/>
                        <a:t>7B</a:t>
                      </a:r>
                    </a:p>
                  </a:txBody>
                  <a:tcPr/>
                </a:tc>
                <a:tc>
                  <a:txBody>
                    <a:bodyPr/>
                    <a:lstStyle/>
                    <a:p>
                      <a:pPr algn="ctr"/>
                      <a:r>
                        <a:rPr lang="es-AR" sz="1600" dirty="0"/>
                        <a:t>34</a:t>
                      </a:r>
                    </a:p>
                  </a:txBody>
                  <a:tcPr/>
                </a:tc>
                <a:tc>
                  <a:txBody>
                    <a:bodyPr/>
                    <a:lstStyle/>
                    <a:p>
                      <a:pPr algn="ctr"/>
                      <a:r>
                        <a:rPr lang="es-AR" sz="1600" dirty="0"/>
                        <a:t>F0</a:t>
                      </a:r>
                    </a:p>
                  </a:txBody>
                  <a:tcPr/>
                </a:tc>
                <a:extLst>
                  <a:ext uri="{0D108BD9-81ED-4DB2-BD59-A6C34878D82A}">
                    <a16:rowId xmlns:a16="http://schemas.microsoft.com/office/drawing/2014/main" val="10006"/>
                  </a:ext>
                </a:extLst>
              </a:tr>
              <a:tr h="324000">
                <a:tc>
                  <a:txBody>
                    <a:bodyPr/>
                    <a:lstStyle/>
                    <a:p>
                      <a:pPr algn="ctr"/>
                      <a:r>
                        <a:rPr lang="es-AR" sz="1600" dirty="0"/>
                        <a:t>6</a:t>
                      </a:r>
                    </a:p>
                  </a:txBody>
                  <a:tcPr/>
                </a:tc>
                <a:tc>
                  <a:txBody>
                    <a:bodyPr/>
                    <a:lstStyle/>
                    <a:p>
                      <a:pPr algn="ctr"/>
                      <a:r>
                        <a:rPr lang="es-AR" sz="1600" dirty="0"/>
                        <a:t>0010</a:t>
                      </a:r>
                    </a:p>
                  </a:txBody>
                  <a:tcPr/>
                </a:tc>
                <a:tc>
                  <a:txBody>
                    <a:bodyPr/>
                    <a:lstStyle/>
                    <a:p>
                      <a:pPr algn="ctr"/>
                      <a:r>
                        <a:rPr lang="es-AR" sz="1600" dirty="0"/>
                        <a:t>15</a:t>
                      </a:r>
                    </a:p>
                  </a:txBody>
                  <a:tcPr/>
                </a:tc>
                <a:tc>
                  <a:txBody>
                    <a:bodyPr/>
                    <a:lstStyle/>
                    <a:p>
                      <a:pPr algn="ctr"/>
                      <a:r>
                        <a:rPr lang="es-AR" sz="1600" dirty="0"/>
                        <a:t>37</a:t>
                      </a:r>
                    </a:p>
                  </a:txBody>
                  <a:tcPr/>
                </a:tc>
                <a:tc>
                  <a:txBody>
                    <a:bodyPr/>
                    <a:lstStyle/>
                    <a:p>
                      <a:pPr algn="ctr"/>
                      <a:r>
                        <a:rPr lang="es-AR" sz="1600" dirty="0"/>
                        <a:t>A1</a:t>
                      </a:r>
                    </a:p>
                  </a:txBody>
                  <a:tcPr/>
                </a:tc>
                <a:tc>
                  <a:txBody>
                    <a:bodyPr/>
                    <a:lstStyle/>
                    <a:p>
                      <a:pPr algn="ctr"/>
                      <a:r>
                        <a:rPr lang="es-AR" sz="1600" dirty="0"/>
                        <a:t>85</a:t>
                      </a:r>
                    </a:p>
                  </a:txBody>
                  <a:tcPr/>
                </a:tc>
                <a:tc>
                  <a:txBody>
                    <a:bodyPr/>
                    <a:lstStyle/>
                    <a:p>
                      <a:pPr algn="ctr"/>
                      <a:r>
                        <a:rPr lang="es-AR" sz="1600" dirty="0"/>
                        <a:t>AA</a:t>
                      </a:r>
                    </a:p>
                  </a:txBody>
                  <a:tcPr/>
                </a:tc>
                <a:tc>
                  <a:txBody>
                    <a:bodyPr/>
                    <a:lstStyle/>
                    <a:p>
                      <a:pPr algn="ctr"/>
                      <a:r>
                        <a:rPr lang="es-AR" sz="1600" dirty="0"/>
                        <a:t>B6</a:t>
                      </a:r>
                    </a:p>
                  </a:txBody>
                  <a:tcPr/>
                </a:tc>
                <a:tc>
                  <a:txBody>
                    <a:bodyPr/>
                    <a:lstStyle/>
                    <a:p>
                      <a:pPr algn="ctr"/>
                      <a:r>
                        <a:rPr lang="es-AR" sz="1600" dirty="0"/>
                        <a:t>42</a:t>
                      </a:r>
                    </a:p>
                  </a:txBody>
                  <a:tcPr/>
                </a:tc>
                <a:tc>
                  <a:txBody>
                    <a:bodyPr/>
                    <a:lstStyle/>
                    <a:p>
                      <a:pPr algn="ctr"/>
                      <a:r>
                        <a:rPr lang="es-AR" sz="1600" dirty="0"/>
                        <a:t>13</a:t>
                      </a:r>
                    </a:p>
                  </a:txBody>
                  <a:tcPr/>
                </a:tc>
                <a:extLst>
                  <a:ext uri="{0D108BD9-81ED-4DB2-BD59-A6C34878D82A}">
                    <a16:rowId xmlns:a16="http://schemas.microsoft.com/office/drawing/2014/main" val="10007"/>
                  </a:ext>
                </a:extLst>
              </a:tr>
              <a:tr h="324000">
                <a:tc>
                  <a:txBody>
                    <a:bodyPr/>
                    <a:lstStyle/>
                    <a:p>
                      <a:pPr algn="ctr"/>
                      <a:r>
                        <a:rPr lang="es-AR" sz="1600" dirty="0"/>
                        <a:t>7</a:t>
                      </a:r>
                    </a:p>
                  </a:txBody>
                  <a:tcPr/>
                </a:tc>
                <a:tc>
                  <a:txBody>
                    <a:bodyPr/>
                    <a:lstStyle/>
                    <a:p>
                      <a:pPr algn="ctr"/>
                      <a:r>
                        <a:rPr lang="es-AR" sz="1600" dirty="0"/>
                        <a:t>1001</a:t>
                      </a:r>
                    </a:p>
                  </a:txBody>
                  <a:tcPr/>
                </a:tc>
                <a:tc>
                  <a:txBody>
                    <a:bodyPr/>
                    <a:lstStyle/>
                    <a:p>
                      <a:pPr algn="ctr"/>
                      <a:r>
                        <a:rPr lang="es-AR" sz="1600" dirty="0"/>
                        <a:t>77</a:t>
                      </a:r>
                    </a:p>
                  </a:txBody>
                  <a:tcPr/>
                </a:tc>
                <a:tc>
                  <a:txBody>
                    <a:bodyPr/>
                    <a:lstStyle/>
                    <a:p>
                      <a:pPr algn="ctr"/>
                      <a:r>
                        <a:rPr lang="es-AR" sz="1600" dirty="0"/>
                        <a:t>76</a:t>
                      </a:r>
                    </a:p>
                  </a:txBody>
                  <a:tcPr/>
                </a:tc>
                <a:tc>
                  <a:txBody>
                    <a:bodyPr/>
                    <a:lstStyle/>
                    <a:p>
                      <a:pPr algn="ctr"/>
                      <a:r>
                        <a:rPr lang="es-AR" sz="1600" dirty="0"/>
                        <a:t>34</a:t>
                      </a:r>
                    </a:p>
                  </a:txBody>
                  <a:tcPr/>
                </a:tc>
                <a:tc>
                  <a:txBody>
                    <a:bodyPr/>
                    <a:lstStyle/>
                    <a:p>
                      <a:pPr algn="ctr"/>
                      <a:r>
                        <a:rPr lang="es-AR" sz="1600" dirty="0"/>
                        <a:t>90</a:t>
                      </a:r>
                    </a:p>
                  </a:txBody>
                  <a:tcPr/>
                </a:tc>
                <a:tc>
                  <a:txBody>
                    <a:bodyPr/>
                    <a:lstStyle/>
                    <a:p>
                      <a:pPr algn="ctr"/>
                      <a:r>
                        <a:rPr lang="es-AR" sz="1600" dirty="0"/>
                        <a:t>00</a:t>
                      </a:r>
                    </a:p>
                  </a:txBody>
                  <a:tcPr/>
                </a:tc>
                <a:tc>
                  <a:txBody>
                    <a:bodyPr/>
                    <a:lstStyle/>
                    <a:p>
                      <a:pPr algn="ctr"/>
                      <a:r>
                        <a:rPr lang="es-AR" sz="1600" dirty="0"/>
                        <a:t>15</a:t>
                      </a:r>
                    </a:p>
                  </a:txBody>
                  <a:tcPr/>
                </a:tc>
                <a:tc>
                  <a:txBody>
                    <a:bodyPr/>
                    <a:lstStyle/>
                    <a:p>
                      <a:pPr algn="ctr"/>
                      <a:r>
                        <a:rPr lang="es-AR" sz="1600" dirty="0"/>
                        <a:t>61</a:t>
                      </a:r>
                    </a:p>
                  </a:txBody>
                  <a:tcPr/>
                </a:tc>
                <a:tc>
                  <a:txBody>
                    <a:bodyPr/>
                    <a:lstStyle/>
                    <a:p>
                      <a:pPr algn="ctr"/>
                      <a:r>
                        <a:rPr lang="es-AR" sz="1600" dirty="0"/>
                        <a:t>24</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9516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210772"/>
            <a:ext cx="7408333" cy="4624504"/>
          </a:xfrm>
        </p:spPr>
        <p:txBody>
          <a:bodyPr>
            <a:normAutofit lnSpcReduction="10000"/>
          </a:bodyPr>
          <a:lstStyle/>
          <a:p>
            <a:pPr algn="just"/>
            <a:r>
              <a:rPr lang="es-AR" dirty="0"/>
              <a:t>Primero se convierte la dirección hexadecimal a binario y se la mapea así:</a:t>
            </a:r>
          </a:p>
          <a:p>
            <a:pPr algn="just"/>
            <a:endParaRPr lang="es-AR" dirty="0"/>
          </a:p>
          <a:p>
            <a:pPr algn="just"/>
            <a:endParaRPr lang="es-AR" dirty="0"/>
          </a:p>
          <a:p>
            <a:pPr algn="just"/>
            <a:r>
              <a:rPr lang="es-AR" dirty="0"/>
              <a:t>1F2 = 0001 1111 0010 = 01 1111 0010 = 0111 110 010</a:t>
            </a:r>
            <a:br>
              <a:rPr lang="es-AR" dirty="0"/>
            </a:br>
            <a:r>
              <a:rPr lang="es-AR" dirty="0"/>
              <a:t>Por lo tanto, se busca en la línea 110, o sea 6, la etiqueta 0111. Como no hay coincidencia, se buscará en RAM y se sustituirá el bloque previamente alojado en caché en esa línea cuya etiqueta es 0010.</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1 vía o de correspondencia directa </a:t>
            </a:r>
          </a:p>
        </p:txBody>
      </p:sp>
      <p:graphicFrame>
        <p:nvGraphicFramePr>
          <p:cNvPr id="2" name="1 Tabla"/>
          <p:cNvGraphicFramePr>
            <a:graphicFrameLocks noGrp="1"/>
          </p:cNvGraphicFramePr>
          <p:nvPr>
            <p:extLst>
              <p:ext uri="{D42A27DB-BD31-4B8C-83A1-F6EECF244321}">
                <p14:modId xmlns:p14="http://schemas.microsoft.com/office/powerpoint/2010/main" val="485563626"/>
              </p:ext>
            </p:extLst>
          </p:nvPr>
        </p:nvGraphicFramePr>
        <p:xfrm>
          <a:off x="3707904" y="2923540"/>
          <a:ext cx="3024000" cy="10109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tblGrid>
              <a:tr h="370840">
                <a:tc>
                  <a:txBody>
                    <a:bodyPr/>
                    <a:lstStyle/>
                    <a:p>
                      <a:pPr algn="ctr"/>
                      <a:r>
                        <a:rPr lang="es-AR" dirty="0"/>
                        <a:t>9  8  7  6</a:t>
                      </a:r>
                    </a:p>
                  </a:txBody>
                  <a:tcPr/>
                </a:tc>
                <a:tc>
                  <a:txBody>
                    <a:bodyPr/>
                    <a:lstStyle/>
                    <a:p>
                      <a:pPr algn="ctr"/>
                      <a:r>
                        <a:rPr lang="es-AR" dirty="0"/>
                        <a:t>5  4  3</a:t>
                      </a:r>
                    </a:p>
                  </a:txBody>
                  <a:tcPr/>
                </a:tc>
                <a:tc>
                  <a:txBody>
                    <a:bodyPr/>
                    <a:lstStyle/>
                    <a:p>
                      <a:pPr algn="ctr"/>
                      <a:r>
                        <a:rPr lang="es-AR" dirty="0"/>
                        <a:t>2  1  0</a:t>
                      </a:r>
                    </a:p>
                  </a:txBody>
                  <a:tcPr/>
                </a:tc>
                <a:extLst>
                  <a:ext uri="{0D108BD9-81ED-4DB2-BD59-A6C34878D82A}">
                    <a16:rowId xmlns:a16="http://schemas.microsoft.com/office/drawing/2014/main" val="10000"/>
                  </a:ext>
                </a:extLst>
              </a:tr>
              <a:tr h="370840">
                <a:tc>
                  <a:txBody>
                    <a:bodyPr/>
                    <a:lstStyle/>
                    <a:p>
                      <a:pPr algn="ctr"/>
                      <a:r>
                        <a:rPr lang="es-AR" dirty="0"/>
                        <a:t>Etiqueta</a:t>
                      </a:r>
                    </a:p>
                  </a:txBody>
                  <a:tcPr/>
                </a:tc>
                <a:tc>
                  <a:txBody>
                    <a:bodyPr/>
                    <a:lstStyle/>
                    <a:p>
                      <a:pPr algn="ctr"/>
                      <a:r>
                        <a:rPr lang="es-AR" dirty="0"/>
                        <a:t>Línea</a:t>
                      </a:r>
                    </a:p>
                  </a:txBody>
                  <a:tcPr/>
                </a:tc>
                <a:tc>
                  <a:txBody>
                    <a:bodyPr/>
                    <a:lstStyle/>
                    <a:p>
                      <a:pPr algn="ctr"/>
                      <a:r>
                        <a:rPr lang="es-AR" dirty="0"/>
                        <a:t>Byte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24685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900423"/>
            <a:ext cx="7408333" cy="4624504"/>
          </a:xfrm>
        </p:spPr>
        <p:txBody>
          <a:bodyPr>
            <a:normAutofit/>
          </a:bodyPr>
          <a:lstStyle/>
          <a:p>
            <a:pPr algn="just"/>
            <a:r>
              <a:rPr lang="es-AR" dirty="0"/>
              <a:t>Es similar al mapeo directo, pero cada línea admite n etiquetas y n matrices de datos, esto implica una caché n veces más grande y menor posibilidad de fracaso. </a:t>
            </a:r>
          </a:p>
          <a:p>
            <a:pPr algn="just"/>
            <a:r>
              <a:rPr lang="es-AR" dirty="0"/>
              <a:t>Ej.: Con n=2, el apareamiento se produce primero a la línea y luego a la etiqueta.</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n vías o de n conjuntos</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42" t="34030" b="36318"/>
          <a:stretch/>
        </p:blipFill>
        <p:spPr>
          <a:xfrm>
            <a:off x="78636" y="4721376"/>
            <a:ext cx="8993875" cy="20335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800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751340"/>
            <a:ext cx="7408333" cy="5106660"/>
          </a:xfrm>
        </p:spPr>
        <p:txBody>
          <a:bodyPr>
            <a:normAutofit fontScale="92500"/>
          </a:bodyPr>
          <a:lstStyle/>
          <a:p>
            <a:pPr algn="just"/>
            <a:r>
              <a:rPr lang="es-AR" dirty="0"/>
              <a:t>En esta caché cada línea está asociada a 2 etiquetas, por ej., la línea 0 contiene 2 bloques de RAM, o sea que se almacena el doble de información.</a:t>
            </a:r>
          </a:p>
          <a:p>
            <a:pPr algn="just"/>
            <a:endParaRPr lang="es-AR" dirty="0"/>
          </a:p>
          <a:p>
            <a:pPr algn="just"/>
            <a:r>
              <a:rPr lang="es-AR" dirty="0"/>
              <a:t>La dirección del primero se armaría así: 1001 000 xxx; donde el 1001 es la etiqueta, el 000 es el identificador de la línea y xxx, el número de byte o posición en el bloque.</a:t>
            </a:r>
          </a:p>
          <a:p>
            <a:pPr algn="just"/>
            <a:r>
              <a:rPr lang="es-AR" dirty="0"/>
              <a:t>La dirección del segundo se armaría así: 1011 000 xxx; donde el 1011 es la etiqueta, el 000 es el identificador de la línea y xxx, el número de byte o posición en el bloque.</a:t>
            </a:r>
          </a:p>
          <a:p>
            <a:pPr algn="just"/>
            <a:r>
              <a:rPr lang="es-AR" dirty="0"/>
              <a:t>Entonces, ambos pertenecen al mismo sector RAM 000.</a:t>
            </a:r>
          </a:p>
          <a:p>
            <a:pPr algn="just"/>
            <a:endParaRPr lang="es-AR" dirty="0"/>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Caching – Traducción – Mapeo asociativo de n vías o de n conjuntos</a:t>
            </a:r>
          </a:p>
        </p:txBody>
      </p:sp>
      <p:graphicFrame>
        <p:nvGraphicFramePr>
          <p:cNvPr id="2" name="1 Tabla"/>
          <p:cNvGraphicFramePr>
            <a:graphicFrameLocks noGrp="1"/>
          </p:cNvGraphicFramePr>
          <p:nvPr>
            <p:extLst>
              <p:ext uri="{D42A27DB-BD31-4B8C-83A1-F6EECF244321}">
                <p14:modId xmlns:p14="http://schemas.microsoft.com/office/powerpoint/2010/main" val="1381963512"/>
              </p:ext>
            </p:extLst>
          </p:nvPr>
        </p:nvGraphicFramePr>
        <p:xfrm>
          <a:off x="977712" y="3027096"/>
          <a:ext cx="3744000" cy="370840"/>
        </p:xfrm>
        <a:graphic>
          <a:graphicData uri="http://schemas.openxmlformats.org/drawingml/2006/table">
            <a:tbl>
              <a:tblPr firstRow="1" bandRow="1">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gridCol w="468000">
                  <a:extLst>
                    <a:ext uri="{9D8B030D-6E8A-4147-A177-3AD203B41FA5}">
                      <a16:colId xmlns:a16="http://schemas.microsoft.com/office/drawing/2014/main" val="20007"/>
                    </a:ext>
                  </a:extLst>
                </a:gridCol>
              </a:tblGrid>
              <a:tr h="370840">
                <a:tc>
                  <a:txBody>
                    <a:bodyPr/>
                    <a:lstStyle/>
                    <a:p>
                      <a:r>
                        <a:rPr lang="es-AR" dirty="0"/>
                        <a:t>A4</a:t>
                      </a:r>
                    </a:p>
                  </a:txBody>
                  <a:tcPr/>
                </a:tc>
                <a:tc>
                  <a:txBody>
                    <a:bodyPr/>
                    <a:lstStyle/>
                    <a:p>
                      <a:r>
                        <a:rPr lang="es-AR" dirty="0"/>
                        <a:t>54</a:t>
                      </a:r>
                    </a:p>
                  </a:txBody>
                  <a:tcPr/>
                </a:tc>
                <a:tc>
                  <a:txBody>
                    <a:bodyPr/>
                    <a:lstStyle/>
                    <a:p>
                      <a:r>
                        <a:rPr lang="es-AR" dirty="0"/>
                        <a:t>79</a:t>
                      </a:r>
                    </a:p>
                  </a:txBody>
                  <a:tcPr/>
                </a:tc>
                <a:tc>
                  <a:txBody>
                    <a:bodyPr/>
                    <a:lstStyle/>
                    <a:p>
                      <a:r>
                        <a:rPr lang="es-AR" dirty="0"/>
                        <a:t>32</a:t>
                      </a:r>
                    </a:p>
                  </a:txBody>
                  <a:tcPr/>
                </a:tc>
                <a:tc>
                  <a:txBody>
                    <a:bodyPr/>
                    <a:lstStyle/>
                    <a:p>
                      <a:r>
                        <a:rPr lang="es-AR" dirty="0"/>
                        <a:t>45</a:t>
                      </a:r>
                    </a:p>
                  </a:txBody>
                  <a:tcPr/>
                </a:tc>
                <a:tc>
                  <a:txBody>
                    <a:bodyPr/>
                    <a:lstStyle/>
                    <a:p>
                      <a:r>
                        <a:rPr lang="es-AR" dirty="0"/>
                        <a:t>22</a:t>
                      </a:r>
                    </a:p>
                  </a:txBody>
                  <a:tcPr/>
                </a:tc>
                <a:tc>
                  <a:txBody>
                    <a:bodyPr/>
                    <a:lstStyle/>
                    <a:p>
                      <a:r>
                        <a:rPr lang="es-AR" dirty="0"/>
                        <a:t>F0</a:t>
                      </a:r>
                    </a:p>
                  </a:txBody>
                  <a:tcPr/>
                </a:tc>
                <a:tc>
                  <a:txBody>
                    <a:bodyPr/>
                    <a:lstStyle/>
                    <a:p>
                      <a:r>
                        <a:rPr lang="es-AR" dirty="0"/>
                        <a:t>56</a:t>
                      </a:r>
                    </a:p>
                  </a:txBody>
                  <a:tcPr/>
                </a:tc>
                <a:extLst>
                  <a:ext uri="{0D108BD9-81ED-4DB2-BD59-A6C34878D82A}">
                    <a16:rowId xmlns:a16="http://schemas.microsoft.com/office/drawing/2014/main" val="10000"/>
                  </a:ext>
                </a:extLst>
              </a:tr>
            </a:tbl>
          </a:graphicData>
        </a:graphic>
      </p:graphicFrame>
      <p:graphicFrame>
        <p:nvGraphicFramePr>
          <p:cNvPr id="7" name="6 Tabla"/>
          <p:cNvGraphicFramePr>
            <a:graphicFrameLocks noGrp="1"/>
          </p:cNvGraphicFramePr>
          <p:nvPr>
            <p:extLst>
              <p:ext uri="{D42A27DB-BD31-4B8C-83A1-F6EECF244321}">
                <p14:modId xmlns:p14="http://schemas.microsoft.com/office/powerpoint/2010/main" val="3714263096"/>
              </p:ext>
            </p:extLst>
          </p:nvPr>
        </p:nvGraphicFramePr>
        <p:xfrm>
          <a:off x="5378771" y="3030864"/>
          <a:ext cx="3744000" cy="370840"/>
        </p:xfrm>
        <a:graphic>
          <a:graphicData uri="http://schemas.openxmlformats.org/drawingml/2006/table">
            <a:tbl>
              <a:tblPr firstRow="1" bandRow="1">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gridCol w="468000">
                  <a:extLst>
                    <a:ext uri="{9D8B030D-6E8A-4147-A177-3AD203B41FA5}">
                      <a16:colId xmlns:a16="http://schemas.microsoft.com/office/drawing/2014/main" val="20007"/>
                    </a:ext>
                  </a:extLst>
                </a:gridCol>
              </a:tblGrid>
              <a:tr h="370840">
                <a:tc>
                  <a:txBody>
                    <a:bodyPr/>
                    <a:lstStyle/>
                    <a:p>
                      <a:r>
                        <a:rPr lang="es-AR" dirty="0"/>
                        <a:t>BB</a:t>
                      </a:r>
                    </a:p>
                  </a:txBody>
                  <a:tcPr/>
                </a:tc>
                <a:tc>
                  <a:txBody>
                    <a:bodyPr/>
                    <a:lstStyle/>
                    <a:p>
                      <a:r>
                        <a:rPr lang="es-AR" dirty="0"/>
                        <a:t>45</a:t>
                      </a:r>
                    </a:p>
                  </a:txBody>
                  <a:tcPr/>
                </a:tc>
                <a:tc>
                  <a:txBody>
                    <a:bodyPr/>
                    <a:lstStyle/>
                    <a:p>
                      <a:r>
                        <a:rPr lang="es-AR" dirty="0"/>
                        <a:t>95</a:t>
                      </a:r>
                    </a:p>
                  </a:txBody>
                  <a:tcPr/>
                </a:tc>
                <a:tc>
                  <a:txBody>
                    <a:bodyPr/>
                    <a:lstStyle/>
                    <a:p>
                      <a:r>
                        <a:rPr lang="es-AR" dirty="0"/>
                        <a:t>69</a:t>
                      </a:r>
                    </a:p>
                  </a:txBody>
                  <a:tcPr/>
                </a:tc>
                <a:tc>
                  <a:txBody>
                    <a:bodyPr/>
                    <a:lstStyle/>
                    <a:p>
                      <a:r>
                        <a:rPr lang="es-AR" dirty="0"/>
                        <a:t>56</a:t>
                      </a:r>
                    </a:p>
                  </a:txBody>
                  <a:tcPr/>
                </a:tc>
                <a:tc>
                  <a:txBody>
                    <a:bodyPr/>
                    <a:lstStyle/>
                    <a:p>
                      <a:r>
                        <a:rPr lang="es-AR" dirty="0"/>
                        <a:t>11</a:t>
                      </a:r>
                    </a:p>
                  </a:txBody>
                  <a:tcPr/>
                </a:tc>
                <a:tc>
                  <a:txBody>
                    <a:bodyPr/>
                    <a:lstStyle/>
                    <a:p>
                      <a:r>
                        <a:rPr lang="es-AR" dirty="0"/>
                        <a:t>81</a:t>
                      </a:r>
                    </a:p>
                  </a:txBody>
                  <a:tcPr/>
                </a:tc>
                <a:tc>
                  <a:txBody>
                    <a:bodyPr/>
                    <a:lstStyle/>
                    <a:p>
                      <a:r>
                        <a:rPr lang="es-AR" dirty="0"/>
                        <a:t>63</a:t>
                      </a:r>
                    </a:p>
                  </a:txBody>
                  <a:tcPr/>
                </a:tc>
                <a:extLst>
                  <a:ext uri="{0D108BD9-81ED-4DB2-BD59-A6C34878D82A}">
                    <a16:rowId xmlns:a16="http://schemas.microsoft.com/office/drawing/2014/main" val="10000"/>
                  </a:ext>
                </a:extLst>
              </a:tr>
            </a:tbl>
          </a:graphicData>
        </a:graphic>
      </p:graphicFrame>
      <p:graphicFrame>
        <p:nvGraphicFramePr>
          <p:cNvPr id="3" name="2 Tabla"/>
          <p:cNvGraphicFramePr>
            <a:graphicFrameLocks noGrp="1"/>
          </p:cNvGraphicFramePr>
          <p:nvPr>
            <p:extLst>
              <p:ext uri="{D42A27DB-BD31-4B8C-83A1-F6EECF244321}">
                <p14:modId xmlns:p14="http://schemas.microsoft.com/office/powerpoint/2010/main" val="125527800"/>
              </p:ext>
            </p:extLst>
          </p:nvPr>
        </p:nvGraphicFramePr>
        <p:xfrm>
          <a:off x="356016" y="3033712"/>
          <a:ext cx="612000" cy="640080"/>
        </p:xfrm>
        <a:graphic>
          <a:graphicData uri="http://schemas.openxmlformats.org/drawingml/2006/table">
            <a:tbl>
              <a:tblPr firstRow="1" bandRow="1">
                <a:tableStyleId>{F5AB1C69-6EDB-4FF4-983F-18BD219EF322}</a:tableStyleId>
              </a:tblPr>
              <a:tblGrid>
                <a:gridCol w="612000">
                  <a:extLst>
                    <a:ext uri="{9D8B030D-6E8A-4147-A177-3AD203B41FA5}">
                      <a16:colId xmlns:a16="http://schemas.microsoft.com/office/drawing/2014/main" val="20000"/>
                    </a:ext>
                  </a:extLst>
                </a:gridCol>
              </a:tblGrid>
              <a:tr h="370736">
                <a:tc>
                  <a:txBody>
                    <a:bodyPr/>
                    <a:lstStyle/>
                    <a:p>
                      <a:r>
                        <a:rPr lang="es-AR" dirty="0"/>
                        <a:t>1001</a:t>
                      </a:r>
                    </a:p>
                  </a:txBody>
                  <a:tcPr/>
                </a:tc>
                <a:extLst>
                  <a:ext uri="{0D108BD9-81ED-4DB2-BD59-A6C34878D82A}">
                    <a16:rowId xmlns:a16="http://schemas.microsoft.com/office/drawing/2014/main" val="10000"/>
                  </a:ext>
                </a:extLst>
              </a:tr>
            </a:tbl>
          </a:graphicData>
        </a:graphic>
      </p:graphicFrame>
      <p:graphicFrame>
        <p:nvGraphicFramePr>
          <p:cNvPr id="9" name="8 Tabla"/>
          <p:cNvGraphicFramePr>
            <a:graphicFrameLocks noGrp="1"/>
          </p:cNvGraphicFramePr>
          <p:nvPr>
            <p:extLst>
              <p:ext uri="{D42A27DB-BD31-4B8C-83A1-F6EECF244321}">
                <p14:modId xmlns:p14="http://schemas.microsoft.com/office/powerpoint/2010/main" val="2093458145"/>
              </p:ext>
            </p:extLst>
          </p:nvPr>
        </p:nvGraphicFramePr>
        <p:xfrm>
          <a:off x="4784256" y="3027096"/>
          <a:ext cx="612000" cy="640080"/>
        </p:xfrm>
        <a:graphic>
          <a:graphicData uri="http://schemas.openxmlformats.org/drawingml/2006/table">
            <a:tbl>
              <a:tblPr firstRow="1" bandRow="1">
                <a:tableStyleId>{F5AB1C69-6EDB-4FF4-983F-18BD219EF322}</a:tableStyleId>
              </a:tblPr>
              <a:tblGrid>
                <a:gridCol w="612000">
                  <a:extLst>
                    <a:ext uri="{9D8B030D-6E8A-4147-A177-3AD203B41FA5}">
                      <a16:colId xmlns:a16="http://schemas.microsoft.com/office/drawing/2014/main" val="20000"/>
                    </a:ext>
                  </a:extLst>
                </a:gridCol>
              </a:tblGrid>
              <a:tr h="370736">
                <a:tc>
                  <a:txBody>
                    <a:bodyPr/>
                    <a:lstStyle/>
                    <a:p>
                      <a:r>
                        <a:rPr lang="es-AR" dirty="0"/>
                        <a:t>1011</a:t>
                      </a:r>
                    </a:p>
                  </a:txBody>
                  <a:tcPr/>
                </a:tc>
                <a:extLst>
                  <a:ext uri="{0D108BD9-81ED-4DB2-BD59-A6C34878D82A}">
                    <a16:rowId xmlns:a16="http://schemas.microsoft.com/office/drawing/2014/main" val="10000"/>
                  </a:ext>
                </a:extLst>
              </a:tr>
            </a:tbl>
          </a:graphicData>
        </a:graphic>
      </p:graphicFrame>
      <p:graphicFrame>
        <p:nvGraphicFramePr>
          <p:cNvPr id="10" name="9 Tabla"/>
          <p:cNvGraphicFramePr>
            <a:graphicFrameLocks noGrp="1"/>
          </p:cNvGraphicFramePr>
          <p:nvPr>
            <p:extLst>
              <p:ext uri="{D42A27DB-BD31-4B8C-83A1-F6EECF244321}">
                <p14:modId xmlns:p14="http://schemas.microsoft.com/office/powerpoint/2010/main" val="4289314516"/>
              </p:ext>
            </p:extLst>
          </p:nvPr>
        </p:nvGraphicFramePr>
        <p:xfrm>
          <a:off x="88524" y="3040744"/>
          <a:ext cx="252000" cy="370736"/>
        </p:xfrm>
        <a:graphic>
          <a:graphicData uri="http://schemas.openxmlformats.org/drawingml/2006/table">
            <a:tbl>
              <a:tblPr firstRow="1" bandRow="1">
                <a:tableStyleId>{7DF18680-E054-41AD-8BC1-D1AEF772440D}</a:tableStyleId>
              </a:tblPr>
              <a:tblGrid>
                <a:gridCol w="252000">
                  <a:extLst>
                    <a:ext uri="{9D8B030D-6E8A-4147-A177-3AD203B41FA5}">
                      <a16:colId xmlns:a16="http://schemas.microsoft.com/office/drawing/2014/main" val="20000"/>
                    </a:ext>
                  </a:extLst>
                </a:gridCol>
              </a:tblGrid>
              <a:tr h="370736">
                <a:tc>
                  <a:txBody>
                    <a:bodyPr/>
                    <a:lstStyle/>
                    <a:p>
                      <a:r>
                        <a:rPr lang="es-AR" dirty="0"/>
                        <a:t>0</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2570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992404"/>
            <a:ext cx="7408333" cy="5106660"/>
          </a:xfrm>
        </p:spPr>
        <p:txBody>
          <a:bodyPr>
            <a:normAutofit/>
          </a:bodyPr>
          <a:lstStyle/>
          <a:p>
            <a:pPr algn="just"/>
            <a:r>
              <a:rPr lang="es-AR" dirty="0"/>
              <a:t>Al momento de actualizar una caché es cuando se detecta una falla o ausencia de la palabra buscada. Esto es, una palabra no presente está en la memoria principal y desde allí el controlador debe “interceptarla” en su camino al microprocesador vía el bus de datos.</a:t>
            </a:r>
          </a:p>
          <a:p>
            <a:pPr algn="just"/>
            <a:r>
              <a:rPr lang="es-AR" dirty="0"/>
              <a:t>Si aún no se completó la caché, la escritura se realiza sin ningún tipo de sustitución, sino el controlador deberá asumir un criterio coherente para efectivizar el reemplazo.</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caché</a:t>
            </a:r>
          </a:p>
        </p:txBody>
      </p:sp>
    </p:spTree>
    <p:extLst>
      <p:ext uri="{BB962C8B-B14F-4D97-AF65-F5344CB8AC3E}">
        <p14:creationId xmlns:p14="http://schemas.microsoft.com/office/powerpoint/2010/main" val="4000722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498409"/>
            <a:ext cx="7408333" cy="5106660"/>
          </a:xfrm>
        </p:spPr>
        <p:txBody>
          <a:bodyPr>
            <a:normAutofit fontScale="92500" lnSpcReduction="20000"/>
          </a:bodyPr>
          <a:lstStyle/>
          <a:p>
            <a:pPr algn="just"/>
            <a:r>
              <a:rPr lang="es-AR" dirty="0"/>
              <a:t>En el caso de las organizaciones sectorizadas no hay otro criterio que el de reemplazar la única posición posible dentro de la caché. </a:t>
            </a:r>
          </a:p>
          <a:p>
            <a:pPr algn="just"/>
            <a:r>
              <a:rPr lang="es-AR" dirty="0"/>
              <a:t>Sin embargo, en las cachés con más de un nivel de asociatividad se utiliza una </a:t>
            </a:r>
            <a:r>
              <a:rPr lang="es-AR" u="sng" dirty="0"/>
              <a:t>política de reemplazo</a:t>
            </a:r>
            <a:r>
              <a:rPr lang="es-AR" dirty="0"/>
              <a:t> o </a:t>
            </a:r>
            <a:r>
              <a:rPr lang="es-AR" u="sng" dirty="0"/>
              <a:t>política de sustitución</a:t>
            </a:r>
            <a:r>
              <a:rPr lang="es-AR" dirty="0"/>
              <a:t>.</a:t>
            </a:r>
          </a:p>
          <a:p>
            <a:pPr algn="just"/>
            <a:r>
              <a:rPr lang="es-AR" dirty="0"/>
              <a:t>La asignación de una política de reemplazo afecta el rendimiento del subsistema de la misma forma que lo afecta su organización. El controlador ejecuta un algoritmo fijo y predeterminado, que se puede clasificar en por lo menos 3 categorías:</a:t>
            </a:r>
          </a:p>
          <a:p>
            <a:pPr lvl="1" algn="just">
              <a:buFont typeface="Arial" panose="020B0604020202020204" pitchFamily="34" charset="0"/>
              <a:buChar char="•"/>
            </a:pPr>
            <a:r>
              <a:rPr lang="es-AR" i="1" dirty="0"/>
              <a:t>Least Recently Used</a:t>
            </a:r>
            <a:r>
              <a:rPr lang="es-AR" dirty="0"/>
              <a:t> (</a:t>
            </a:r>
            <a:r>
              <a:rPr lang="es-AR" b="1" dirty="0"/>
              <a:t>LRU</a:t>
            </a:r>
            <a:r>
              <a:rPr lang="es-AR" dirty="0"/>
              <a:t>), la de uso menos reciente.</a:t>
            </a:r>
            <a:endParaRPr lang="es-AR" b="1" dirty="0"/>
          </a:p>
          <a:p>
            <a:pPr lvl="1" algn="just">
              <a:buFont typeface="Arial" panose="020B0604020202020204" pitchFamily="34" charset="0"/>
              <a:buChar char="•"/>
            </a:pPr>
            <a:r>
              <a:rPr lang="es-AR" i="1" dirty="0"/>
              <a:t>First In First Out</a:t>
            </a:r>
            <a:r>
              <a:rPr lang="es-AR" dirty="0"/>
              <a:t> (</a:t>
            </a:r>
            <a:r>
              <a:rPr lang="es-AR" b="1" dirty="0"/>
              <a:t>FIFO</a:t>
            </a:r>
            <a:r>
              <a:rPr lang="es-AR" dirty="0"/>
              <a:t>), la primera en entrar es la primera en salir.</a:t>
            </a:r>
          </a:p>
          <a:p>
            <a:pPr lvl="1" algn="just">
              <a:buFont typeface="Arial" panose="020B0604020202020204" pitchFamily="34" charset="0"/>
              <a:buChar char="•"/>
            </a:pPr>
            <a:r>
              <a:rPr lang="es-AR" i="1" dirty="0"/>
              <a:t>Random</a:t>
            </a:r>
            <a:r>
              <a:rPr lang="es-AR" dirty="0"/>
              <a:t> (</a:t>
            </a:r>
            <a:r>
              <a:rPr lang="es-AR" b="1" dirty="0"/>
              <a:t>RND</a:t>
            </a:r>
            <a:r>
              <a:rPr lang="es-AR" dirty="0"/>
              <a:t>), aleatorio.</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caché</a:t>
            </a:r>
          </a:p>
        </p:txBody>
      </p:sp>
    </p:spTree>
    <p:extLst>
      <p:ext uri="{BB962C8B-B14F-4D97-AF65-F5344CB8AC3E}">
        <p14:creationId xmlns:p14="http://schemas.microsoft.com/office/powerpoint/2010/main" val="2153836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992404"/>
            <a:ext cx="7408333" cy="5106660"/>
          </a:xfrm>
        </p:spPr>
        <p:txBody>
          <a:bodyPr>
            <a:normAutofit/>
          </a:bodyPr>
          <a:lstStyle/>
          <a:p>
            <a:pPr algn="just"/>
            <a:r>
              <a:rPr lang="es-AR" b="1" dirty="0"/>
              <a:t>LRU</a:t>
            </a:r>
            <a:r>
              <a:rPr lang="es-AR" dirty="0"/>
              <a:t> sustituye la información que hace más tiempo que fue referenciada. Entonces, se debe considerar que parte de la información almacenada asociada a cada línea se utiliza para mantener atributos; uno de estos atributos es un grupo de bits que representa esta característica y que el controlador utiliza para identificar la que lleve más tiempo sin que se haya accedido a ella, que </a:t>
            </a:r>
            <a:r>
              <a:rPr lang="es-AR" u="sng" dirty="0"/>
              <a:t>no necesariamente es la más antigua</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caché - LRU</a:t>
            </a:r>
          </a:p>
        </p:txBody>
      </p:sp>
    </p:spTree>
    <p:extLst>
      <p:ext uri="{BB962C8B-B14F-4D97-AF65-F5344CB8AC3E}">
        <p14:creationId xmlns:p14="http://schemas.microsoft.com/office/powerpoint/2010/main" val="3046013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636912"/>
            <a:ext cx="7408333" cy="4462152"/>
          </a:xfrm>
        </p:spPr>
        <p:txBody>
          <a:bodyPr>
            <a:normAutofit/>
          </a:bodyPr>
          <a:lstStyle/>
          <a:p>
            <a:pPr algn="just"/>
            <a:r>
              <a:rPr lang="es-AR" dirty="0"/>
              <a:t>En </a:t>
            </a:r>
            <a:r>
              <a:rPr lang="es-AR" b="1" dirty="0"/>
              <a:t>FIFO</a:t>
            </a:r>
            <a:r>
              <a:rPr lang="es-AR" dirty="0"/>
              <a:t> las posiciones pueden desplazarse en el sentido de una cola, de modo que la primera que ingresó es la que primero sale, lo que es fácil de aplicar en una caché de tipo asociativo.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caché - FIFO</a:t>
            </a:r>
          </a:p>
        </p:txBody>
      </p:sp>
    </p:spTree>
    <p:extLst>
      <p:ext uri="{BB962C8B-B14F-4D97-AF65-F5344CB8AC3E}">
        <p14:creationId xmlns:p14="http://schemas.microsoft.com/office/powerpoint/2010/main" val="427635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67833" y="2060848"/>
            <a:ext cx="7408333" cy="3976432"/>
          </a:xfrm>
        </p:spPr>
        <p:txBody>
          <a:bodyPr>
            <a:normAutofit fontScale="85000" lnSpcReduction="20000"/>
          </a:bodyPr>
          <a:lstStyle/>
          <a:p>
            <a:pPr algn="just"/>
            <a:r>
              <a:rPr lang="es-AR" dirty="0"/>
              <a:t>Una memoria es de </a:t>
            </a:r>
            <a:r>
              <a:rPr lang="es-AR" b="1" dirty="0"/>
              <a:t>acceso aleatorio</a:t>
            </a:r>
            <a:r>
              <a:rPr lang="es-AR" dirty="0"/>
              <a:t> cuando un componente de selección habilita una palabra e inhabilita a las demás. En cada acceso el componente de selección de palabra recibe “el identificador” (que es único) de la unidad de información implicada. El tiempo de acceso es independiente del lugar físico que ocupa la unidad de información en el soporte.</a:t>
            </a:r>
          </a:p>
          <a:p>
            <a:pPr algn="just"/>
            <a:r>
              <a:rPr lang="es-AR" dirty="0"/>
              <a:t>Una memoria es de </a:t>
            </a:r>
            <a:r>
              <a:rPr lang="es-AR" b="1" dirty="0"/>
              <a:t>acceso secuencial</a:t>
            </a:r>
            <a:r>
              <a:rPr lang="es-AR" dirty="0"/>
              <a:t> cuando para acceder a una unidad de información se establece una posición de referencia, a partir de la cual comienza un rastreo de la UI que consiste en la lectura de todas las unidades que la preceden, hasta lograr la buscada. En este caso, el tiempo de acceso depende de la distancia entre la posición inicial y la UI.</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Clasificación de memorias – Según el modo de acceso a la UI</a:t>
            </a:r>
          </a:p>
        </p:txBody>
      </p:sp>
    </p:spTree>
    <p:extLst>
      <p:ext uri="{BB962C8B-B14F-4D97-AF65-F5344CB8AC3E}">
        <p14:creationId xmlns:p14="http://schemas.microsoft.com/office/powerpoint/2010/main" val="1393850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492896"/>
            <a:ext cx="7408333" cy="4606168"/>
          </a:xfrm>
        </p:spPr>
        <p:txBody>
          <a:bodyPr>
            <a:normAutofit/>
          </a:bodyPr>
          <a:lstStyle/>
          <a:p>
            <a:pPr algn="just"/>
            <a:r>
              <a:rPr lang="es-AR" dirty="0"/>
              <a:t>En </a:t>
            </a:r>
            <a:r>
              <a:rPr lang="es-AR" b="1" dirty="0"/>
              <a:t>RND </a:t>
            </a:r>
            <a:r>
              <a:rPr lang="es-AR" dirty="0"/>
              <a:t>el reemplazo se realiza al azar sobre cualquier línea. Como ventaja se puede interpretar que la aplicación del algoritmo es sencilla y, por lo tanto, rápida, pero su gestión puede caer en la contradicción de sustituir una, a la que se accedió en forma reciente.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caché - RANDOM</a:t>
            </a:r>
          </a:p>
        </p:txBody>
      </p:sp>
    </p:spTree>
    <p:extLst>
      <p:ext uri="{BB962C8B-B14F-4D97-AF65-F5344CB8AC3E}">
        <p14:creationId xmlns:p14="http://schemas.microsoft.com/office/powerpoint/2010/main" val="1829876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145520"/>
            <a:ext cx="7408333" cy="4606168"/>
          </a:xfrm>
        </p:spPr>
        <p:txBody>
          <a:bodyPr>
            <a:normAutofit/>
          </a:bodyPr>
          <a:lstStyle/>
          <a:p>
            <a:pPr algn="just"/>
            <a:r>
              <a:rPr lang="es-AR" dirty="0"/>
              <a:t>Una modificación en caché implica la actualización de memoria; cuando un sistema cuenta con un subsistema de caché, las modificaciones a la información que gestiona el procesador se realizan en primer lugar sobre la caché. </a:t>
            </a:r>
          </a:p>
          <a:p>
            <a:pPr algn="just"/>
            <a:r>
              <a:rPr lang="es-AR" dirty="0"/>
              <a:t>Esto es así porque se supone que es muy probable que se vuelva a acceder a aquello a lo que se accedió recientemente según el criterio de vecindad temporal. Ej.: una variable incluida en varios términos de un cálculo complejo o incluida en un bucle.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la Memoria Principal</a:t>
            </a:r>
          </a:p>
        </p:txBody>
      </p:sp>
    </p:spTree>
    <p:extLst>
      <p:ext uri="{BB962C8B-B14F-4D97-AF65-F5344CB8AC3E}">
        <p14:creationId xmlns:p14="http://schemas.microsoft.com/office/powerpoint/2010/main" val="195328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916832"/>
            <a:ext cx="7408333" cy="4606168"/>
          </a:xfrm>
        </p:spPr>
        <p:txBody>
          <a:bodyPr>
            <a:normAutofit fontScale="92500" lnSpcReduction="10000"/>
          </a:bodyPr>
          <a:lstStyle/>
          <a:p>
            <a:pPr algn="just"/>
            <a:r>
              <a:rPr lang="es-AR" dirty="0"/>
              <a:t>Obviamente, dos copias de la misma información en soportes distintos deben tener el mismo contenido. Si se utiliza este criterio, entonces por cada actualización de la caché se actualiza la memoria principal.</a:t>
            </a:r>
          </a:p>
          <a:p>
            <a:pPr algn="just"/>
            <a:r>
              <a:rPr lang="es-AR" dirty="0"/>
              <a:t>Sin embargo, en cierto sentido este procedimiento no es muy eficiente; la escritura en caché es rápida pero la que se realiza en la memoria es lenta. Por esta razón, también existen políticas de actualización de la memoria principal que se pueden clasificar en:</a:t>
            </a:r>
          </a:p>
          <a:p>
            <a:pPr lvl="1" algn="just">
              <a:buFont typeface="Arial" panose="020B0604020202020204" pitchFamily="34" charset="0"/>
              <a:buChar char="•"/>
            </a:pPr>
            <a:r>
              <a:rPr lang="es-AR" dirty="0"/>
              <a:t>Escritura inmediata (</a:t>
            </a:r>
            <a:r>
              <a:rPr lang="es-AR" i="1" dirty="0"/>
              <a:t>Write through</a:t>
            </a:r>
            <a:r>
              <a:rPr lang="es-AR" dirty="0"/>
              <a:t>)</a:t>
            </a:r>
          </a:p>
          <a:p>
            <a:pPr lvl="1" algn="just">
              <a:buFont typeface="Arial" panose="020B0604020202020204" pitchFamily="34" charset="0"/>
              <a:buChar char="•"/>
            </a:pPr>
            <a:r>
              <a:rPr lang="es-AR" dirty="0"/>
              <a:t>Escritura obligada (</a:t>
            </a:r>
            <a:r>
              <a:rPr lang="es-AR" i="1" dirty="0"/>
              <a:t>Write back</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la Memoria Principal</a:t>
            </a:r>
          </a:p>
        </p:txBody>
      </p:sp>
    </p:spTree>
    <p:extLst>
      <p:ext uri="{BB962C8B-B14F-4D97-AF65-F5344CB8AC3E}">
        <p14:creationId xmlns:p14="http://schemas.microsoft.com/office/powerpoint/2010/main" val="2457713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844824"/>
            <a:ext cx="7408333" cy="4606168"/>
          </a:xfrm>
        </p:spPr>
        <p:txBody>
          <a:bodyPr>
            <a:normAutofit/>
          </a:bodyPr>
          <a:lstStyle/>
          <a:p>
            <a:pPr algn="just"/>
            <a:r>
              <a:rPr lang="es-AR" dirty="0"/>
              <a:t>El método de </a:t>
            </a:r>
            <a:r>
              <a:rPr lang="es-AR" b="1" dirty="0"/>
              <a:t>escritura inmediata</a:t>
            </a:r>
            <a:r>
              <a:rPr lang="es-AR" dirty="0"/>
              <a:t> es simple y consiste en actualizar de manera simultánea ambas memorias, de modo tal que se no se generen incongruencias entre la información almacenada en ambos niveles. </a:t>
            </a:r>
          </a:p>
          <a:p>
            <a:pPr algn="just"/>
            <a:r>
              <a:rPr lang="es-AR" dirty="0"/>
              <a:t>Esto </a:t>
            </a:r>
            <a:r>
              <a:rPr lang="es-AR" u="sng" dirty="0"/>
              <a:t>reduce el rendimiento</a:t>
            </a:r>
            <a:r>
              <a:rPr lang="es-AR" dirty="0"/>
              <a:t> debido al tiempo empleado en la escritura sobre la memoria principal, con la consecuencia adicional de </a:t>
            </a:r>
            <a:r>
              <a:rPr lang="es-AR" u="sng" dirty="0"/>
              <a:t>mantener el bus de dato ocupado por más tiempo</a:t>
            </a:r>
            <a:r>
              <a:rPr lang="es-AR" dirty="0"/>
              <a:t>. </a:t>
            </a:r>
          </a:p>
          <a:p>
            <a:pPr algn="just"/>
            <a:r>
              <a:rPr lang="es-AR" dirty="0"/>
              <a:t>Sin embargo, son los subsistemas </a:t>
            </a:r>
            <a:r>
              <a:rPr lang="es-AR" u="sng" dirty="0"/>
              <a:t>más económicos</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la Memoria Principal – Escritura inmediata</a:t>
            </a:r>
          </a:p>
        </p:txBody>
      </p:sp>
    </p:spTree>
    <p:extLst>
      <p:ext uri="{BB962C8B-B14F-4D97-AF65-F5344CB8AC3E}">
        <p14:creationId xmlns:p14="http://schemas.microsoft.com/office/powerpoint/2010/main" val="2242977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539553" y="1916832"/>
            <a:ext cx="7759710" cy="5100344"/>
          </a:xfrm>
        </p:spPr>
        <p:txBody>
          <a:bodyPr>
            <a:normAutofit fontScale="92500" lnSpcReduction="20000"/>
          </a:bodyPr>
          <a:lstStyle/>
          <a:p>
            <a:pPr algn="just"/>
            <a:r>
              <a:rPr lang="es-AR" dirty="0"/>
              <a:t>El método de </a:t>
            </a:r>
            <a:r>
              <a:rPr lang="es-AR" b="1" dirty="0"/>
              <a:t>escritura obligada </a:t>
            </a:r>
            <a:r>
              <a:rPr lang="es-AR" dirty="0"/>
              <a:t>admite sólo actualizaciones estrictamente necesarias en memoria principal, o sea que cierta información alojada en caché puede actualizarse varias veces antes de ser efectivamente actualizada en memoria principal. </a:t>
            </a:r>
          </a:p>
          <a:p>
            <a:pPr algn="just"/>
            <a:r>
              <a:rPr lang="es-AR" dirty="0"/>
              <a:t>Esto es razonable de acuerdo con el </a:t>
            </a:r>
            <a:r>
              <a:rPr lang="es-AR" u="sng" dirty="0"/>
              <a:t>criterio de vecindad temporal</a:t>
            </a:r>
            <a:r>
              <a:rPr lang="es-AR" dirty="0"/>
              <a:t>.</a:t>
            </a:r>
          </a:p>
          <a:p>
            <a:pPr algn="just"/>
            <a:r>
              <a:rPr lang="es-AR" dirty="0"/>
              <a:t>Sin embargo, el método genera </a:t>
            </a:r>
            <a:r>
              <a:rPr lang="es-AR" u="sng" dirty="0"/>
              <a:t>incongruencias</a:t>
            </a:r>
            <a:r>
              <a:rPr lang="es-AR" dirty="0"/>
              <a:t> entre la información almacenada en ambos soportes. Esto puede ser grave si no se actualiza la memoria principal cuando se permite que cualquier otro dispositivo tenga acceso a ella sin intervención directa por parte del microprocesador o cuando el sistema es multiprocesador, donde varios procesadores comparten la misma memoria principal.</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la Memoria Principal – Escritura obligada</a:t>
            </a:r>
          </a:p>
        </p:txBody>
      </p:sp>
    </p:spTree>
    <p:extLst>
      <p:ext uri="{BB962C8B-B14F-4D97-AF65-F5344CB8AC3E}">
        <p14:creationId xmlns:p14="http://schemas.microsoft.com/office/powerpoint/2010/main" val="3613483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755577" y="1700808"/>
            <a:ext cx="7543686" cy="5316368"/>
          </a:xfrm>
        </p:spPr>
        <p:txBody>
          <a:bodyPr>
            <a:normAutofit lnSpcReduction="10000"/>
          </a:bodyPr>
          <a:lstStyle/>
          <a:p>
            <a:pPr algn="just"/>
            <a:r>
              <a:rPr lang="es-AR" dirty="0"/>
              <a:t>Para evitar un acceso a información obsoleta, antes de que el microprocesador conceda el acceso a otro dispositivo, se habilita al controlador de caché para que copia las líneas marcadas como modificadas en la memoria principal.</a:t>
            </a:r>
          </a:p>
          <a:p>
            <a:pPr algn="just"/>
            <a:r>
              <a:rPr lang="es-AR" dirty="0"/>
              <a:t>Otra situación de “escritura obligada” se observa en el caso de un reemplazo. Para reconocer que se actualizó cierta información, el controlador recurre al atributo que podemos identificar como “modificado/no modificado”; en el primer caso se actualiza la memoria principal y luego se realiza la sustitución, y en el segundo se efectúa el reemplazo directamente.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Actualización de la Memoria Principal – Escritura obligada</a:t>
            </a:r>
          </a:p>
        </p:txBody>
      </p:sp>
    </p:spTree>
    <p:extLst>
      <p:ext uri="{BB962C8B-B14F-4D97-AF65-F5344CB8AC3E}">
        <p14:creationId xmlns:p14="http://schemas.microsoft.com/office/powerpoint/2010/main" val="369892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539553" y="1772816"/>
            <a:ext cx="7759710" cy="5244360"/>
          </a:xfrm>
        </p:spPr>
        <p:txBody>
          <a:bodyPr>
            <a:normAutofit/>
          </a:bodyPr>
          <a:lstStyle/>
          <a:p>
            <a:pPr algn="just"/>
            <a:r>
              <a:rPr lang="es-AR" dirty="0"/>
              <a:t>En las computadoras actuales es común la utilización de varios niveles de caché. </a:t>
            </a:r>
          </a:p>
          <a:p>
            <a:pPr algn="just"/>
            <a:r>
              <a:rPr lang="es-AR" dirty="0"/>
              <a:t>La denominada </a:t>
            </a:r>
            <a:r>
              <a:rPr lang="es-AR" u="sng" dirty="0"/>
              <a:t>caché de nivel 1</a:t>
            </a:r>
            <a:r>
              <a:rPr lang="es-AR" dirty="0"/>
              <a:t> es de tamaño reducido y se ubica funcionalmente, interceptando los datos que entran en el microprocesador desde la memoria o los que salen ya procesados hacia la memoria.</a:t>
            </a:r>
          </a:p>
          <a:p>
            <a:pPr algn="just"/>
            <a:r>
              <a:rPr lang="es-AR" dirty="0"/>
              <a:t>La </a:t>
            </a:r>
            <a:r>
              <a:rPr lang="es-AR" u="sng" dirty="0"/>
              <a:t>caché de nivel 2</a:t>
            </a:r>
            <a:r>
              <a:rPr lang="es-AR" dirty="0"/>
              <a:t> es de tamaño mayor y se ubica entre la caché de primer nivel y la memoria principal. Su inclusión es optativa.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Niveles de caché</a:t>
            </a:r>
          </a:p>
        </p:txBody>
      </p:sp>
    </p:spTree>
    <p:extLst>
      <p:ext uri="{BB962C8B-B14F-4D97-AF65-F5344CB8AC3E}">
        <p14:creationId xmlns:p14="http://schemas.microsoft.com/office/powerpoint/2010/main" val="996082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27585" y="1844824"/>
            <a:ext cx="7471678" cy="5172352"/>
          </a:xfrm>
        </p:spPr>
        <p:txBody>
          <a:bodyPr>
            <a:normAutofit/>
          </a:bodyPr>
          <a:lstStyle/>
          <a:p>
            <a:pPr algn="just"/>
            <a:r>
              <a:rPr lang="es-AR" dirty="0"/>
              <a:t>La </a:t>
            </a:r>
            <a:r>
              <a:rPr lang="es-AR" u="sng" dirty="0"/>
              <a:t>caché de nivel 2</a:t>
            </a:r>
            <a:r>
              <a:rPr lang="es-AR" dirty="0"/>
              <a:t> atiende pedidos menos frecuentes que la primaria, ya que normalmente el éxito en el acceso se logrará accediendo al primer nivel; esto significa que se utiliza como ampliación de la anterior.</a:t>
            </a:r>
          </a:p>
          <a:p>
            <a:pPr algn="just"/>
            <a:r>
              <a:rPr lang="es-AR" dirty="0"/>
              <a:t>Dada su mayor capacidad de almacenamiento, no sólo contendrá la misma información almacenada en la primaria sino unos cuantos Kbytes más.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Niveles de caché</a:t>
            </a:r>
          </a:p>
        </p:txBody>
      </p:sp>
    </p:spTree>
    <p:extLst>
      <p:ext uri="{BB962C8B-B14F-4D97-AF65-F5344CB8AC3E}">
        <p14:creationId xmlns:p14="http://schemas.microsoft.com/office/powerpoint/2010/main" val="239070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539553" y="1628800"/>
            <a:ext cx="7759710" cy="5388376"/>
          </a:xfrm>
        </p:spPr>
        <p:txBody>
          <a:bodyPr>
            <a:normAutofit/>
          </a:bodyPr>
          <a:lstStyle/>
          <a:p>
            <a:pPr algn="just"/>
            <a:r>
              <a:rPr lang="es-AR" dirty="0"/>
              <a:t>Las ventajas de contar con varios niveles se empiezan a notar cuando las aplicaciones son muy grandes o requieren acceso frecuente a datos en la memoria principal. En la medida en que la eficiencia de un nivel secundario, esto es, en la medida en que se acceda a él con mayor frecuencia por no haber encontrado la información en la primaria, se reducirá el número de ciclos de bus utilizados en el acceso a RAM, que resulta en un mejor rendimiento global del sistema.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Niveles de caché</a:t>
            </a:r>
          </a:p>
        </p:txBody>
      </p:sp>
    </p:spTree>
    <p:extLst>
      <p:ext uri="{BB962C8B-B14F-4D97-AF65-F5344CB8AC3E}">
        <p14:creationId xmlns:p14="http://schemas.microsoft.com/office/powerpoint/2010/main" val="4128271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67833" y="1628800"/>
            <a:ext cx="7408333" cy="4606168"/>
          </a:xfrm>
        </p:spPr>
        <p:txBody>
          <a:bodyPr>
            <a:normAutofit/>
          </a:bodyPr>
          <a:lstStyle/>
          <a:p>
            <a:pPr algn="just"/>
            <a:r>
              <a:rPr lang="es-AR" dirty="0"/>
              <a:t>Esquema posible para la organización en chips RAM. En él, cada una de las líneas del bus de direcciones, se identifica con las siglas A</a:t>
            </a:r>
            <a:r>
              <a:rPr lang="es-AR" baseline="-25000" dirty="0"/>
              <a:t>i</a:t>
            </a:r>
            <a:r>
              <a:rPr lang="es-AR" dirty="0"/>
              <a:t>.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a nivel lógica digital</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0746" t="21849" r="8358" b="21592"/>
          <a:stretch/>
        </p:blipFill>
        <p:spPr>
          <a:xfrm>
            <a:off x="1402128" y="3413872"/>
            <a:ext cx="6385935" cy="33485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240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527728"/>
            <a:ext cx="7408333" cy="3976432"/>
          </a:xfrm>
        </p:spPr>
        <p:txBody>
          <a:bodyPr>
            <a:normAutofit/>
          </a:bodyPr>
          <a:lstStyle/>
          <a:p>
            <a:pPr algn="just"/>
            <a:r>
              <a:rPr lang="es-AR" dirty="0"/>
              <a:t>Una memoria es de </a:t>
            </a:r>
            <a:r>
              <a:rPr lang="es-AR" b="1" dirty="0"/>
              <a:t>lectura/escritura</a:t>
            </a:r>
            <a:r>
              <a:rPr lang="es-AR" dirty="0"/>
              <a:t> cuando admite ambas operaciones </a:t>
            </a:r>
          </a:p>
          <a:p>
            <a:pPr algn="just"/>
            <a:r>
              <a:rPr lang="es-AR" dirty="0"/>
              <a:t>Es de </a:t>
            </a:r>
            <a:r>
              <a:rPr lang="es-AR" b="1" dirty="0"/>
              <a:t>solo lectura</a:t>
            </a:r>
            <a:r>
              <a:rPr lang="es-AR" dirty="0"/>
              <a:t> cuando permite únicamente esta operación.</a:t>
            </a:r>
          </a:p>
        </p:txBody>
      </p:sp>
      <p:sp>
        <p:nvSpPr>
          <p:cNvPr id="4" name="3 CuadroTexto"/>
          <p:cNvSpPr txBox="1"/>
          <p:nvPr/>
        </p:nvSpPr>
        <p:spPr>
          <a:xfrm>
            <a:off x="310620" y="1036744"/>
            <a:ext cx="8568952" cy="830997"/>
          </a:xfrm>
          <a:prstGeom prst="rect">
            <a:avLst/>
          </a:prstGeom>
          <a:noFill/>
        </p:spPr>
        <p:txBody>
          <a:bodyPr wrap="square" rtlCol="0">
            <a:spAutoFit/>
          </a:bodyPr>
          <a:lstStyle/>
          <a:p>
            <a:pPr algn="ctr"/>
            <a:r>
              <a:rPr lang="es-AR" sz="2400" dirty="0">
                <a:solidFill>
                  <a:schemeClr val="bg1"/>
                </a:solidFill>
              </a:rPr>
              <a:t>Clasificación de memorias – Según las operaciones que aceptan por cada acceso</a:t>
            </a:r>
          </a:p>
        </p:txBody>
      </p:sp>
    </p:spTree>
    <p:extLst>
      <p:ext uri="{BB962C8B-B14F-4D97-AF65-F5344CB8AC3E}">
        <p14:creationId xmlns:p14="http://schemas.microsoft.com/office/powerpoint/2010/main" val="884663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411008"/>
            <a:ext cx="7408333" cy="4606168"/>
          </a:xfrm>
        </p:spPr>
        <p:txBody>
          <a:bodyPr>
            <a:normAutofit fontScale="92500"/>
          </a:bodyPr>
          <a:lstStyle/>
          <a:p>
            <a:pPr algn="just"/>
            <a:r>
              <a:rPr lang="es-AR" dirty="0"/>
              <a:t>Como la capacidad de almacenamiento está distribuida en 4 chips, las 2 líneas de orden superior, A15 y A14 son las que identifican el número de chip: “RAM 1” con 00, “RAM 2” con 01; “RAM 3 “ con 10 y “RAM 4” con 11.</a:t>
            </a:r>
          </a:p>
          <a:p>
            <a:pPr algn="just"/>
            <a:r>
              <a:rPr lang="es-AR" dirty="0"/>
              <a:t>Las líneas A</a:t>
            </a:r>
            <a:r>
              <a:rPr lang="es-AR" baseline="-25000" dirty="0"/>
              <a:t>13</a:t>
            </a:r>
            <a:r>
              <a:rPr lang="es-AR" dirty="0"/>
              <a:t> hasta A</a:t>
            </a:r>
            <a:r>
              <a:rPr lang="es-AR" baseline="-25000" dirty="0"/>
              <a:t>0</a:t>
            </a:r>
            <a:r>
              <a:rPr lang="es-AR" dirty="0"/>
              <a:t>, 14 líneas en total, seleccionan una posición de 2</a:t>
            </a:r>
            <a:r>
              <a:rPr lang="es-AR" baseline="30000" dirty="0"/>
              <a:t>14</a:t>
            </a:r>
            <a:r>
              <a:rPr lang="es-AR" dirty="0"/>
              <a:t> posibles y como 2</a:t>
            </a:r>
            <a:r>
              <a:rPr lang="es-AR" baseline="30000" dirty="0"/>
              <a:t>14</a:t>
            </a:r>
            <a:r>
              <a:rPr lang="es-AR" dirty="0"/>
              <a:t> es igual a 16384 bytes o 16Kbytes, ésta es la cantidad de direcciones de cada chip.</a:t>
            </a:r>
          </a:p>
          <a:p>
            <a:pPr algn="just"/>
            <a:r>
              <a:rPr lang="es-AR" dirty="0"/>
              <a:t>Por cada posición se almacena un byte, que en el caso de una lectura será transferido por las líneas D</a:t>
            </a:r>
            <a:r>
              <a:rPr lang="es-AR" baseline="-25000" dirty="0"/>
              <a:t>7</a:t>
            </a:r>
            <a:r>
              <a:rPr lang="es-AR" dirty="0"/>
              <a:t>…D</a:t>
            </a:r>
            <a:r>
              <a:rPr lang="es-AR" baseline="-25000" dirty="0"/>
              <a:t>0</a:t>
            </a:r>
            <a:r>
              <a:rPr lang="es-AR" dirty="0"/>
              <a:t>, en total 8 líneas.</a:t>
            </a:r>
            <a:endParaRPr lang="es-AR" baseline="-25000"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a nivel lógica digital</a:t>
            </a:r>
          </a:p>
        </p:txBody>
      </p:sp>
    </p:spTree>
    <p:extLst>
      <p:ext uri="{BB962C8B-B14F-4D97-AF65-F5344CB8AC3E}">
        <p14:creationId xmlns:p14="http://schemas.microsoft.com/office/powerpoint/2010/main" val="2434120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301824"/>
            <a:ext cx="7408333" cy="4606168"/>
          </a:xfrm>
        </p:spPr>
        <p:txBody>
          <a:bodyPr>
            <a:normAutofit fontScale="92500"/>
          </a:bodyPr>
          <a:lstStyle/>
          <a:p>
            <a:pPr algn="just"/>
            <a:r>
              <a:rPr lang="es-AR" dirty="0"/>
              <a:t>Si a cada dirección se le asocia a un byte, entonces la capacidad de almacenamiento será de 16384 bytes o 16 Kbytes. Como en total hay cuatro chips, entonces la memoria RAM es de 64 Kbytes (64K = 2</a:t>
            </a:r>
            <a:r>
              <a:rPr lang="es-AR" baseline="30000" dirty="0"/>
              <a:t>6</a:t>
            </a:r>
            <a:r>
              <a:rPr lang="es-AR" dirty="0"/>
              <a:t>.2</a:t>
            </a:r>
            <a:r>
              <a:rPr lang="es-AR" baseline="30000" dirty="0"/>
              <a:t>10</a:t>
            </a:r>
            <a:r>
              <a:rPr lang="es-AR" dirty="0"/>
              <a:t>), por lo que se requieren 16 líneas para direccionar toda la memoria, es decir A</a:t>
            </a:r>
            <a:r>
              <a:rPr lang="es-AR" baseline="-25000" dirty="0"/>
              <a:t>15</a:t>
            </a:r>
            <a:r>
              <a:rPr lang="es-AR" dirty="0"/>
              <a:t>…A</a:t>
            </a:r>
            <a:r>
              <a:rPr lang="es-AR" baseline="-25000" dirty="0"/>
              <a:t>0</a:t>
            </a:r>
            <a:r>
              <a:rPr lang="es-AR" dirty="0"/>
              <a:t>. </a:t>
            </a:r>
          </a:p>
          <a:p>
            <a:pPr algn="just"/>
            <a:r>
              <a:rPr lang="es-AR" dirty="0"/>
              <a:t>Si un procesador está asociado a un bus de direcciones de 32 bits, puede acceder potencialmente a 4 giga posiciones (0, 2</a:t>
            </a:r>
            <a:r>
              <a:rPr lang="es-AR" baseline="30000" dirty="0"/>
              <a:t>32</a:t>
            </a:r>
            <a:r>
              <a:rPr lang="es-AR" dirty="0"/>
              <a:t>-1). Esto significa que </a:t>
            </a:r>
            <a:r>
              <a:rPr lang="es-AR" b="1" dirty="0"/>
              <a:t>la cantidad de bits determina el espacio de direccionamiento máximo al que se puede acceder de forma directa</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 a nivel lógica digital</a:t>
            </a:r>
          </a:p>
        </p:txBody>
      </p:sp>
    </p:spTree>
    <p:extLst>
      <p:ext uri="{BB962C8B-B14F-4D97-AF65-F5344CB8AC3E}">
        <p14:creationId xmlns:p14="http://schemas.microsoft.com/office/powerpoint/2010/main" val="2648839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301824"/>
            <a:ext cx="7408333" cy="4606168"/>
          </a:xfrm>
        </p:spPr>
        <p:txBody>
          <a:bodyPr>
            <a:normAutofit fontScale="92500"/>
          </a:bodyPr>
          <a:lstStyle/>
          <a:p>
            <a:pPr algn="just"/>
            <a:r>
              <a:rPr lang="es-AR" dirty="0"/>
              <a:t>Las memorias dinámicas (DRAM) son de lectura y escritura y se utilizan para almacenar una mayor cantidad de bytes en la memoria principal de las computadoras. </a:t>
            </a:r>
          </a:p>
          <a:p>
            <a:pPr algn="just"/>
            <a:r>
              <a:rPr lang="es-AR" dirty="0"/>
              <a:t>Esto se debe, sobre todo, a su </a:t>
            </a:r>
            <a:r>
              <a:rPr lang="es-AR" u="sng" dirty="0"/>
              <a:t>bajo costo</a:t>
            </a:r>
            <a:r>
              <a:rPr lang="es-AR" dirty="0"/>
              <a:t> y a su </a:t>
            </a:r>
            <a:r>
              <a:rPr lang="es-AR" u="sng" dirty="0"/>
              <a:t>gran capacidad de almacenamiento</a:t>
            </a:r>
            <a:r>
              <a:rPr lang="es-AR" dirty="0"/>
              <a:t> en relación con las memorias estáticas (cada celda binaria permite el almacenamiento de un bit con una menor cantidad de elementos).</a:t>
            </a:r>
          </a:p>
          <a:p>
            <a:pPr algn="just"/>
            <a:r>
              <a:rPr lang="es-AR" dirty="0"/>
              <a:t>Como </a:t>
            </a:r>
            <a:r>
              <a:rPr lang="es-AR" u="sng" dirty="0"/>
              <a:t>desventaja</a:t>
            </a:r>
            <a:r>
              <a:rPr lang="es-AR" dirty="0"/>
              <a:t> se puede señalar que </a:t>
            </a:r>
            <a:r>
              <a:rPr lang="es-AR" u="sng" dirty="0"/>
              <a:t>son más lentas</a:t>
            </a:r>
            <a:r>
              <a:rPr lang="es-AR" dirty="0"/>
              <a:t> que las de tecnología estática.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Memorias RAM dinámicas</a:t>
            </a:r>
          </a:p>
        </p:txBody>
      </p:sp>
    </p:spTree>
    <p:extLst>
      <p:ext uri="{BB962C8B-B14F-4D97-AF65-F5344CB8AC3E}">
        <p14:creationId xmlns:p14="http://schemas.microsoft.com/office/powerpoint/2010/main" val="278925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301824"/>
            <a:ext cx="7408333" cy="4606168"/>
          </a:xfrm>
        </p:spPr>
        <p:txBody>
          <a:bodyPr>
            <a:normAutofit fontScale="92500" lnSpcReduction="20000"/>
          </a:bodyPr>
          <a:lstStyle/>
          <a:p>
            <a:pPr algn="just"/>
            <a:r>
              <a:rPr lang="es-AR" dirty="0"/>
              <a:t>La decisión de incluir memorias dinámicas en el sistema se deba a que utilizan menos componentes, lo que posibilita el almacenamiento de mayor cantidad de bits en un mismo espacio.</a:t>
            </a:r>
          </a:p>
          <a:p>
            <a:pPr algn="just"/>
            <a:r>
              <a:rPr lang="es-AR" dirty="0"/>
              <a:t>Las memorias dinámicas permiten aumentar la capacidad sin incrementar su costo global.</a:t>
            </a:r>
          </a:p>
          <a:p>
            <a:pPr algn="just"/>
            <a:r>
              <a:rPr lang="es-AR" dirty="0"/>
              <a:t>Las memorias dinámicas pueden considerarse menos apropiadas para responder con eficiencia a las exigencias de un procesador, si sólo se considera como parámetro el tiempo de respuesta; por esta razón, la mayoría de los sistemas incluye uno o varios niveles de memoria caché, ubicados entre la CPU y la DRAM.</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Memorias RAM dinámicas</a:t>
            </a:r>
          </a:p>
        </p:txBody>
      </p:sp>
    </p:spTree>
    <p:extLst>
      <p:ext uri="{BB962C8B-B14F-4D97-AF65-F5344CB8AC3E}">
        <p14:creationId xmlns:p14="http://schemas.microsoft.com/office/powerpoint/2010/main" val="978996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564904"/>
            <a:ext cx="7408333" cy="4343088"/>
          </a:xfrm>
        </p:spPr>
        <p:txBody>
          <a:bodyPr>
            <a:normAutofit/>
          </a:bodyPr>
          <a:lstStyle/>
          <a:p>
            <a:pPr algn="just"/>
            <a:r>
              <a:rPr lang="es-AR" dirty="0"/>
              <a:t>El refresco de una memoria dinámica consiste en recargar los condensadores que tienen almacenado un 1 para evitar que la información se pierda a causa de las fugas en los condensadores.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Memorias RAM dinámicas</a:t>
            </a:r>
          </a:p>
        </p:txBody>
      </p:sp>
    </p:spTree>
    <p:extLst>
      <p:ext uri="{BB962C8B-B14F-4D97-AF65-F5344CB8AC3E}">
        <p14:creationId xmlns:p14="http://schemas.microsoft.com/office/powerpoint/2010/main" val="682639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772816"/>
            <a:ext cx="7408333" cy="5135176"/>
          </a:xfrm>
        </p:spPr>
        <p:txBody>
          <a:bodyPr>
            <a:normAutofit/>
          </a:bodyPr>
          <a:lstStyle/>
          <a:p>
            <a:pPr algn="just"/>
            <a:r>
              <a:rPr lang="es-AR" dirty="0"/>
              <a:t>En este tipo de memorias se “multiplexan” las direcciones, de manera que para acceder a una celda se considera una parte de la dirección física (la de orden superior) para acceder a la fila y la otra parte para acceder a la columna de la matriz.</a:t>
            </a:r>
          </a:p>
          <a:p>
            <a:pPr algn="just"/>
            <a:r>
              <a:rPr lang="es-AR" dirty="0"/>
              <a:t>Como ambas direcciones se presentan al chip de memoria sobre el mismo bus de direcciones, se deben activar 2 señales, una que habilite la selección de la fila y la otra que habilite la selección de la columna; estas dos señales se denominan genéricamente </a:t>
            </a:r>
            <a:r>
              <a:rPr lang="es-AR" b="1" dirty="0"/>
              <a:t>RAS</a:t>
            </a:r>
            <a:r>
              <a:rPr lang="es-AR" dirty="0"/>
              <a:t> y </a:t>
            </a:r>
            <a:r>
              <a:rPr lang="es-AR" b="1" dirty="0"/>
              <a:t>CAS</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Controlador de memorias dinámica</a:t>
            </a:r>
          </a:p>
        </p:txBody>
      </p:sp>
    </p:spTree>
    <p:extLst>
      <p:ext uri="{BB962C8B-B14F-4D97-AF65-F5344CB8AC3E}">
        <p14:creationId xmlns:p14="http://schemas.microsoft.com/office/powerpoint/2010/main" val="238550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916832"/>
            <a:ext cx="7408333" cy="4991160"/>
          </a:xfrm>
        </p:spPr>
        <p:txBody>
          <a:bodyPr>
            <a:normAutofit/>
          </a:bodyPr>
          <a:lstStyle/>
          <a:p>
            <a:pPr algn="just"/>
            <a:r>
              <a:rPr lang="es-AR" b="1" dirty="0"/>
              <a:t>RAS</a:t>
            </a:r>
            <a:r>
              <a:rPr lang="es-AR" dirty="0"/>
              <a:t> (</a:t>
            </a:r>
            <a:r>
              <a:rPr lang="es-AR" i="1" dirty="0"/>
              <a:t>Row Access Strobe</a:t>
            </a:r>
            <a:r>
              <a:rPr lang="es-AR" dirty="0"/>
              <a:t>) es la señal que habilita la selección de una fila y </a:t>
            </a:r>
            <a:r>
              <a:rPr lang="es-AR" b="1" dirty="0"/>
              <a:t>CAS</a:t>
            </a:r>
            <a:r>
              <a:rPr lang="es-AR" dirty="0"/>
              <a:t> (</a:t>
            </a:r>
            <a:r>
              <a:rPr lang="es-AR" i="1" dirty="0"/>
              <a:t>Column Access Strobe</a:t>
            </a:r>
            <a:r>
              <a:rPr lang="es-AR" dirty="0"/>
              <a:t>) es la que habilita la selección de una columna.</a:t>
            </a:r>
          </a:p>
          <a:p>
            <a:pPr algn="just"/>
            <a:r>
              <a:rPr lang="es-AR" dirty="0"/>
              <a:t>Luego, el acceso al chip de las memorias dinámicas se administran por un dispositivo HW llamado “</a:t>
            </a:r>
            <a:r>
              <a:rPr lang="es-AR" b="1" dirty="0"/>
              <a:t>controlador de memoria dinámica</a:t>
            </a:r>
            <a:r>
              <a:rPr lang="es-AR" dirty="0"/>
              <a:t>”, cuya función es esconder al entorno, por ej. al procesador, tanto los detalles del acceso como los del mantenimiento de los bits en los chips.</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Controlador de memorias dinámica</a:t>
            </a:r>
          </a:p>
        </p:txBody>
      </p:sp>
    </p:spTree>
    <p:extLst>
      <p:ext uri="{BB962C8B-B14F-4D97-AF65-F5344CB8AC3E}">
        <p14:creationId xmlns:p14="http://schemas.microsoft.com/office/powerpoint/2010/main" val="812727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700808"/>
            <a:ext cx="7408333" cy="5207184"/>
          </a:xfrm>
        </p:spPr>
        <p:txBody>
          <a:bodyPr>
            <a:normAutofit/>
          </a:bodyPr>
          <a:lstStyle/>
          <a:p>
            <a:pPr algn="just"/>
            <a:r>
              <a:rPr lang="es-AR" dirty="0"/>
              <a:t>Se trata de la forma en que se juntan los chips de memoria, del tipo que sean, para conectarse a la placa base de una computadora.</a:t>
            </a:r>
          </a:p>
          <a:p>
            <a:pPr algn="just"/>
            <a:r>
              <a:rPr lang="es-AR" dirty="0"/>
              <a:t>Son pequeñas placas en las que se sueldan los chips de RAM, con patilla o pines en un extremo; al conjunto se lo llama módulo.</a:t>
            </a:r>
          </a:p>
          <a:p>
            <a:pPr algn="just"/>
            <a:r>
              <a:rPr lang="es-AR" dirty="0"/>
              <a:t>La diferencia de los DIMM frente a otro módulos más antiguos, como los SIMM, es que son más largos y tienen más contactos eléctricos, además de 2 ranuras para facilitar su colocación correcta.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Módulos de memoria</a:t>
            </a:r>
          </a:p>
        </p:txBody>
      </p:sp>
    </p:spTree>
    <p:extLst>
      <p:ext uri="{BB962C8B-B14F-4D97-AF65-F5344CB8AC3E}">
        <p14:creationId xmlns:p14="http://schemas.microsoft.com/office/powerpoint/2010/main" val="1178106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Módulos de memoria</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7612" t="42985" r="74627" b="30884"/>
          <a:stretch/>
        </p:blipFill>
        <p:spPr>
          <a:xfrm>
            <a:off x="467544" y="2051924"/>
            <a:ext cx="1624083" cy="1791983"/>
          </a:xfrm>
          <a:prstGeom prst="rect">
            <a:avLst/>
          </a:prstGeom>
          <a:ln>
            <a:noFill/>
          </a:ln>
          <a:effectLst>
            <a:outerShdw blurRad="190500" algn="tl" rotWithShape="0">
              <a:srgbClr val="000000">
                <a:alpha val="70000"/>
              </a:srgbClr>
            </a:outerShdw>
          </a:effectLst>
        </p:spPr>
      </p:pic>
      <p:pic>
        <p:nvPicPr>
          <p:cNvPr id="9" name="8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58781" t="37015" r="4030" b="28954"/>
          <a:stretch/>
        </p:blipFill>
        <p:spPr>
          <a:xfrm>
            <a:off x="5615070" y="4349830"/>
            <a:ext cx="3400567" cy="2333767"/>
          </a:xfrm>
          <a:prstGeom prst="rect">
            <a:avLst/>
          </a:prstGeom>
          <a:ln>
            <a:noFill/>
          </a:ln>
          <a:effectLst>
            <a:outerShdw blurRad="190500" algn="tl" rotWithShape="0">
              <a:srgbClr val="000000">
                <a:alpha val="70000"/>
              </a:srgbClr>
            </a:outerShdw>
          </a:effectLst>
        </p:spPr>
      </p:pic>
      <p:pic>
        <p:nvPicPr>
          <p:cNvPr id="10" name="9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5260" t="40966" r="42054" b="28954"/>
          <a:stretch/>
        </p:blipFill>
        <p:spPr>
          <a:xfrm>
            <a:off x="2411760" y="3140968"/>
            <a:ext cx="2988860" cy="20628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3902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Memorias RAM dinámicas - Módulos</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6300" t="7349" r="18874" b="16260"/>
          <a:stretch/>
        </p:blipFill>
        <p:spPr>
          <a:xfrm>
            <a:off x="2810945" y="1772816"/>
            <a:ext cx="3568301" cy="48572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6027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527728"/>
            <a:ext cx="7408333" cy="3976432"/>
          </a:xfrm>
        </p:spPr>
        <p:txBody>
          <a:bodyPr>
            <a:normAutofit/>
          </a:bodyPr>
          <a:lstStyle/>
          <a:p>
            <a:pPr algn="just"/>
            <a:r>
              <a:rPr lang="es-AR" dirty="0"/>
              <a:t>Las memorias son </a:t>
            </a:r>
            <a:r>
              <a:rPr lang="es-AR" b="1" dirty="0"/>
              <a:t>volátiles</a:t>
            </a:r>
            <a:r>
              <a:rPr lang="es-AR" dirty="0"/>
              <a:t> cuando pierden su información con el corte de suministro de corriente.</a:t>
            </a:r>
          </a:p>
          <a:p>
            <a:pPr algn="just"/>
            <a:r>
              <a:rPr lang="es-AR" dirty="0"/>
              <a:t>Son </a:t>
            </a:r>
            <a:r>
              <a:rPr lang="es-AR" b="1" dirty="0"/>
              <a:t>perennes</a:t>
            </a:r>
            <a:r>
              <a:rPr lang="es-AR" dirty="0"/>
              <a:t>, </a:t>
            </a:r>
            <a:r>
              <a:rPr lang="es-AR" b="1" dirty="0"/>
              <a:t>permanentes</a:t>
            </a:r>
            <a:r>
              <a:rPr lang="es-AR" dirty="0"/>
              <a:t> o </a:t>
            </a:r>
            <a:r>
              <a:rPr lang="es-AR" b="1" dirty="0"/>
              <a:t>no volátiles</a:t>
            </a:r>
            <a:r>
              <a:rPr lang="es-AR" dirty="0"/>
              <a:t>, en caso contrario.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Clasificación de memorias – Según la duración de la información</a:t>
            </a:r>
          </a:p>
        </p:txBody>
      </p:sp>
    </p:spTree>
    <p:extLst>
      <p:ext uri="{BB962C8B-B14F-4D97-AF65-F5344CB8AC3E}">
        <p14:creationId xmlns:p14="http://schemas.microsoft.com/office/powerpoint/2010/main" val="2978310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310620" y="1498409"/>
            <a:ext cx="8376179" cy="5359591"/>
          </a:xfrm>
        </p:spPr>
        <p:txBody>
          <a:bodyPr>
            <a:normAutofit fontScale="92500" lnSpcReduction="20000"/>
          </a:bodyPr>
          <a:lstStyle/>
          <a:p>
            <a:pPr algn="just"/>
            <a:r>
              <a:rPr lang="es-AR" dirty="0"/>
              <a:t>Para calcular el </a:t>
            </a:r>
            <a:r>
              <a:rPr lang="es-AR" u="sng" dirty="0"/>
              <a:t>ancho de banda</a:t>
            </a:r>
            <a:r>
              <a:rPr lang="es-AR" dirty="0"/>
              <a:t> de las memorias se realiza el </a:t>
            </a:r>
            <a:r>
              <a:rPr lang="es-AR" u="sng" dirty="0"/>
              <a:t>producto entre el ancho de bus expresado en bytes</a:t>
            </a:r>
            <a:r>
              <a:rPr lang="es-AR" dirty="0"/>
              <a:t> y </a:t>
            </a:r>
            <a:r>
              <a:rPr lang="es-AR" u="sng" dirty="0"/>
              <a:t>la frecuencia efectiva de trabajo en MHz</a:t>
            </a:r>
            <a:r>
              <a:rPr lang="es-AR" dirty="0"/>
              <a:t>, también denominada velocidad física o real.</a:t>
            </a:r>
          </a:p>
          <a:p>
            <a:pPr algn="just"/>
            <a:r>
              <a:rPr lang="es-AR" dirty="0"/>
              <a:t>Por ej., una memoria identificada como DDR200 se llama también PC1600, porque </a:t>
            </a:r>
            <a:br>
              <a:rPr lang="es-AR" dirty="0"/>
            </a:br>
            <a:r>
              <a:rPr lang="es-AR" dirty="0"/>
              <a:t>(64bits/8) bytes * 200 MB/s = 1600 MB/s = 1,6 GB/seg</a:t>
            </a:r>
            <a:br>
              <a:rPr lang="es-AR" dirty="0"/>
            </a:br>
            <a:r>
              <a:rPr lang="es-AR" dirty="0"/>
              <a:t>que es la velocidad de transferencia o ancho de banda   del bus de memoria.</a:t>
            </a:r>
          </a:p>
          <a:p>
            <a:pPr algn="just"/>
            <a:r>
              <a:rPr lang="es-AR" dirty="0"/>
              <a:t>Cuánto más rápido sea un dispositivo, más difícil será de fabricar y, por lo tanto, más caro.</a:t>
            </a:r>
          </a:p>
          <a:p>
            <a:pPr algn="just"/>
            <a:r>
              <a:rPr lang="es-AR" dirty="0"/>
              <a:t>Esta es la razón fundamental por la que la tecnología DDR SDRAM está instalada desde hace bastante tiempo en el mercado de memoria para computadoras.</a:t>
            </a:r>
          </a:p>
          <a:p>
            <a:endParaRPr lang="es-AR" dirty="0"/>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Velocidad del bus de memoria</a:t>
            </a:r>
          </a:p>
        </p:txBody>
      </p:sp>
    </p:spTree>
    <p:extLst>
      <p:ext uri="{BB962C8B-B14F-4D97-AF65-F5344CB8AC3E}">
        <p14:creationId xmlns:p14="http://schemas.microsoft.com/office/powerpoint/2010/main" val="3988652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916832"/>
            <a:ext cx="7408333" cy="4991160"/>
          </a:xfrm>
        </p:spPr>
        <p:txBody>
          <a:bodyPr>
            <a:normAutofit fontScale="92500"/>
          </a:bodyPr>
          <a:lstStyle/>
          <a:p>
            <a:pPr algn="just"/>
            <a:r>
              <a:rPr lang="es-AR" dirty="0"/>
              <a:t>Esta memoria envía los datos dos veces (</a:t>
            </a:r>
            <a:r>
              <a:rPr lang="es-AR" i="1" dirty="0"/>
              <a:t>Double Data Rate</a:t>
            </a:r>
            <a:r>
              <a:rPr lang="es-AR" dirty="0"/>
              <a:t>) por cada ciclo de reloj, como consecuencia opera al doble de velocidad del bus del sistema o bus de memoria, sin necesidad de aumentar la frecuencia de reloj.</a:t>
            </a:r>
          </a:p>
          <a:p>
            <a:pPr algn="just"/>
            <a:r>
              <a:rPr lang="es-AR" dirty="0"/>
              <a:t>De esta forma, una memoria con tecnología DDR que funcione con una señal de reloj “real”, de, por ejemplo 100MHz, enviará tantos datos como otra sin tecnología DDR, que funcione a 200MHz. Por ello, las velocidades de reloj de los DDR se suelen dar en lo que se conoce como “MHz efectivos o equivalentes” (en el ej., 200 MHz, “100 MHz x 2”).</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DDR SDRAM (</a:t>
            </a:r>
            <a:r>
              <a:rPr lang="es-AR" sz="2400" i="1" dirty="0">
                <a:solidFill>
                  <a:schemeClr val="bg1"/>
                </a:solidFill>
              </a:rPr>
              <a:t>Double Data Rate Synchronous DRAM</a:t>
            </a:r>
            <a:r>
              <a:rPr lang="es-AR" sz="2400" dirty="0">
                <a:solidFill>
                  <a:schemeClr val="bg1"/>
                </a:solidFill>
              </a:rPr>
              <a:t>)</a:t>
            </a:r>
          </a:p>
        </p:txBody>
      </p:sp>
    </p:spTree>
    <p:extLst>
      <p:ext uri="{BB962C8B-B14F-4D97-AF65-F5344CB8AC3E}">
        <p14:creationId xmlns:p14="http://schemas.microsoft.com/office/powerpoint/2010/main" val="2355228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1772816"/>
            <a:ext cx="7408333" cy="5135176"/>
          </a:xfrm>
        </p:spPr>
        <p:txBody>
          <a:bodyPr>
            <a:normAutofit/>
          </a:bodyPr>
          <a:lstStyle/>
          <a:p>
            <a:pPr algn="just"/>
            <a:r>
              <a:rPr lang="es-AR" dirty="0"/>
              <a:t>Esto significa que, a pesar de utilizar la misma frecuencia que sus antecesoras, la velocidad viene indicada con un valor duplicado: DDR200 (100MHz). </a:t>
            </a:r>
          </a:p>
          <a:p>
            <a:pPr algn="just"/>
            <a:r>
              <a:rPr lang="es-AR" dirty="0"/>
              <a:t>Tener en cuenta que, la denominación PCxxx no indica megahertz, sino la tasa de transferencia máxima en MB/s: PC1600.</a:t>
            </a:r>
          </a:p>
          <a:p>
            <a:pPr algn="just"/>
            <a:r>
              <a:rPr lang="es-AR" dirty="0"/>
              <a:t>Ej.: ¿Cuál es el equivalente a la DDR2-800 en denominación PCxxx, teniendo en cuenta que el bus es de 64 bits?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DDR SDRAM (</a:t>
            </a:r>
            <a:r>
              <a:rPr lang="es-AR" sz="2400" i="1" dirty="0">
                <a:solidFill>
                  <a:schemeClr val="bg1"/>
                </a:solidFill>
              </a:rPr>
              <a:t>Double Data Rate Synchronous DRAM</a:t>
            </a:r>
            <a:r>
              <a:rPr lang="es-AR" sz="2400" dirty="0">
                <a:solidFill>
                  <a:schemeClr val="bg1"/>
                </a:solidFill>
              </a:rPr>
              <a:t>)</a:t>
            </a:r>
          </a:p>
        </p:txBody>
      </p:sp>
    </p:spTree>
    <p:extLst>
      <p:ext uri="{BB962C8B-B14F-4D97-AF65-F5344CB8AC3E}">
        <p14:creationId xmlns:p14="http://schemas.microsoft.com/office/powerpoint/2010/main" val="3379450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90929" y="2564904"/>
            <a:ext cx="7408333" cy="4343088"/>
          </a:xfrm>
        </p:spPr>
        <p:txBody>
          <a:bodyPr>
            <a:normAutofit/>
          </a:bodyPr>
          <a:lstStyle/>
          <a:p>
            <a:pPr algn="just"/>
            <a:r>
              <a:rPr lang="es-AR" u="sng" dirty="0"/>
              <a:t>DDR2-800</a:t>
            </a:r>
            <a:r>
              <a:rPr lang="es-AR" dirty="0"/>
              <a:t> trabaja a 800 MHz con un bus de memoria de 400 MHz y ofrece un ancho de banda de 6,4 GHz, que se calcula como 64 bits del bus dividido 8 para obtener la cantidad de bytes (o sea 8 bytes) por 800 MHz (6400 MHz = 6,4 GHz); de ahí la denominación </a:t>
            </a:r>
            <a:r>
              <a:rPr lang="es-AR" u="sng" dirty="0"/>
              <a:t>PC6400</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DDR SDRAM (</a:t>
            </a:r>
            <a:r>
              <a:rPr lang="es-AR" sz="2400" i="1" dirty="0">
                <a:solidFill>
                  <a:schemeClr val="bg1"/>
                </a:solidFill>
              </a:rPr>
              <a:t>Double Data Rate Synchronous DRAM</a:t>
            </a:r>
            <a:r>
              <a:rPr lang="es-AR" sz="2400" dirty="0">
                <a:solidFill>
                  <a:schemeClr val="bg1"/>
                </a:solidFill>
              </a:rPr>
              <a:t>)</a:t>
            </a:r>
          </a:p>
        </p:txBody>
      </p:sp>
    </p:spTree>
    <p:extLst>
      <p:ext uri="{BB962C8B-B14F-4D97-AF65-F5344CB8AC3E}">
        <p14:creationId xmlns:p14="http://schemas.microsoft.com/office/powerpoint/2010/main" val="533628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6" name="1 Marcador de contenido"/>
          <p:cNvSpPr>
            <a:spLocks noGrp="1"/>
          </p:cNvSpPr>
          <p:nvPr>
            <p:ph idx="1"/>
          </p:nvPr>
        </p:nvSpPr>
        <p:spPr>
          <a:xfrm>
            <a:off x="829572" y="1766337"/>
            <a:ext cx="7408333" cy="648072"/>
          </a:xfrm>
        </p:spPr>
        <p:txBody>
          <a:bodyPr>
            <a:normAutofit/>
          </a:bodyPr>
          <a:lstStyle/>
          <a:p>
            <a:pPr algn="just"/>
            <a:r>
              <a:rPr lang="es-AR" dirty="0"/>
              <a:t>Ejemplo identificación de un chip SDRAM</a:t>
            </a:r>
          </a:p>
          <a:p>
            <a:pPr algn="just"/>
            <a:endParaRPr lang="es-AR" dirty="0"/>
          </a:p>
          <a:p>
            <a:pPr marL="0" indent="0" algn="ctr">
              <a:buNone/>
            </a:pPr>
            <a:endParaRPr lang="es-AR" dirty="0"/>
          </a:p>
          <a:p>
            <a:pPr marL="0" indent="0" algn="ctr">
              <a:buNone/>
            </a:pPr>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DDR SDRAM (</a:t>
            </a:r>
            <a:r>
              <a:rPr lang="es-AR" sz="2400" i="1" dirty="0">
                <a:solidFill>
                  <a:schemeClr val="bg1"/>
                </a:solidFill>
              </a:rPr>
              <a:t>Double Data Rate Synchronous DRAM</a:t>
            </a:r>
            <a:r>
              <a:rPr lang="es-AR" sz="2400" dirty="0">
                <a:solidFill>
                  <a:schemeClr val="bg1"/>
                </a:solidFill>
              </a:rPr>
              <a:t>)</a:t>
            </a:r>
          </a:p>
        </p:txBody>
      </p:sp>
      <p:grpSp>
        <p:nvGrpSpPr>
          <p:cNvPr id="22" name="21 Grupo"/>
          <p:cNvGrpSpPr/>
          <p:nvPr/>
        </p:nvGrpSpPr>
        <p:grpSpPr>
          <a:xfrm>
            <a:off x="1619672" y="2682337"/>
            <a:ext cx="6709375" cy="3889574"/>
            <a:chOff x="2504537" y="3216061"/>
            <a:chExt cx="5824509" cy="3355849"/>
          </a:xfrm>
        </p:grpSpPr>
        <p:sp>
          <p:nvSpPr>
            <p:cNvPr id="2" name="1 CuadroTexto"/>
            <p:cNvSpPr txBox="1"/>
            <p:nvPr/>
          </p:nvSpPr>
          <p:spPr>
            <a:xfrm>
              <a:off x="2504537" y="3216061"/>
              <a:ext cx="2133918" cy="738664"/>
            </a:xfrm>
            <a:prstGeom prst="rect">
              <a:avLst/>
            </a:prstGeom>
            <a:noFill/>
          </p:spPr>
          <p:txBody>
            <a:bodyPr wrap="none" rtlCol="0">
              <a:spAutoFit/>
            </a:bodyPr>
            <a:lstStyle/>
            <a:p>
              <a:pPr algn="just">
                <a:spcBef>
                  <a:spcPct val="20000"/>
                </a:spcBef>
                <a:buClr>
                  <a:schemeClr val="accent1"/>
                </a:buClr>
                <a:buSzPct val="100000"/>
              </a:pPr>
              <a:r>
                <a:rPr lang="es-AR" sz="2400" b="1" dirty="0">
                  <a:solidFill>
                    <a:schemeClr val="tx2"/>
                  </a:solidFill>
                </a:rPr>
                <a:t>KTM66X64/128</a:t>
              </a:r>
            </a:p>
            <a:p>
              <a:endParaRPr lang="es-AR" dirty="0"/>
            </a:p>
          </p:txBody>
        </p:sp>
        <p:sp>
          <p:nvSpPr>
            <p:cNvPr id="6" name="5 CuadroTexto"/>
            <p:cNvSpPr txBox="1"/>
            <p:nvPr/>
          </p:nvSpPr>
          <p:spPr>
            <a:xfrm>
              <a:off x="2504537" y="5833246"/>
              <a:ext cx="3531736" cy="738664"/>
            </a:xfrm>
            <a:prstGeom prst="rect">
              <a:avLst/>
            </a:prstGeom>
            <a:noFill/>
          </p:spPr>
          <p:txBody>
            <a:bodyPr wrap="none" rtlCol="0">
              <a:spAutoFit/>
            </a:bodyPr>
            <a:lstStyle/>
            <a:p>
              <a:pPr algn="just">
                <a:spcBef>
                  <a:spcPct val="20000"/>
                </a:spcBef>
                <a:buClr>
                  <a:schemeClr val="accent1"/>
                </a:buClr>
                <a:buSzPct val="100000"/>
              </a:pPr>
              <a:r>
                <a:rPr lang="es-AR" sz="2400" dirty="0">
                  <a:solidFill>
                    <a:schemeClr val="tx2"/>
                  </a:solidFill>
                </a:rPr>
                <a:t>Kingston generic memory</a:t>
              </a:r>
            </a:p>
            <a:p>
              <a:endParaRPr lang="es-AR" dirty="0"/>
            </a:p>
          </p:txBody>
        </p:sp>
        <p:cxnSp>
          <p:nvCxnSpPr>
            <p:cNvPr id="5" name="4 Conector recto de flecha"/>
            <p:cNvCxnSpPr/>
            <p:nvPr/>
          </p:nvCxnSpPr>
          <p:spPr>
            <a:xfrm>
              <a:off x="2684304" y="3585393"/>
              <a:ext cx="0" cy="224785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9" name="8 CuadroTexto"/>
            <p:cNvSpPr txBox="1"/>
            <p:nvPr/>
          </p:nvSpPr>
          <p:spPr>
            <a:xfrm>
              <a:off x="3163408" y="5094582"/>
              <a:ext cx="4135235" cy="738664"/>
            </a:xfrm>
            <a:prstGeom prst="rect">
              <a:avLst/>
            </a:prstGeom>
            <a:noFill/>
          </p:spPr>
          <p:txBody>
            <a:bodyPr wrap="none" rtlCol="0">
              <a:spAutoFit/>
            </a:bodyPr>
            <a:lstStyle/>
            <a:p>
              <a:pPr algn="just">
                <a:spcBef>
                  <a:spcPct val="20000"/>
                </a:spcBef>
                <a:buClr>
                  <a:schemeClr val="accent1"/>
                </a:buClr>
                <a:buSzPct val="100000"/>
              </a:pPr>
              <a:r>
                <a:rPr lang="es-AR" sz="2400" dirty="0">
                  <a:solidFill>
                    <a:schemeClr val="tx2"/>
                  </a:solidFill>
                </a:rPr>
                <a:t>Velocidad de módulo (</a:t>
              </a:r>
              <a:r>
                <a:rPr lang="es-AR" sz="2400" b="1" dirty="0">
                  <a:solidFill>
                    <a:schemeClr val="tx2"/>
                  </a:solidFill>
                </a:rPr>
                <a:t>66MHz</a:t>
              </a:r>
              <a:r>
                <a:rPr lang="es-AR" sz="2400" dirty="0">
                  <a:solidFill>
                    <a:schemeClr val="tx2"/>
                  </a:solidFill>
                </a:rPr>
                <a:t>)</a:t>
              </a:r>
            </a:p>
            <a:p>
              <a:endParaRPr lang="es-AR" dirty="0"/>
            </a:p>
          </p:txBody>
        </p:sp>
        <p:cxnSp>
          <p:nvCxnSpPr>
            <p:cNvPr id="10" name="9 Conector recto de flecha"/>
            <p:cNvCxnSpPr/>
            <p:nvPr/>
          </p:nvCxnSpPr>
          <p:spPr>
            <a:xfrm>
              <a:off x="3332376" y="3585392"/>
              <a:ext cx="0" cy="1509190"/>
            </a:xfrm>
            <a:prstGeom prst="straightConnector1">
              <a:avLst/>
            </a:prstGeom>
            <a:ln w="28575">
              <a:solidFill>
                <a:schemeClr val="accent5"/>
              </a:solidFill>
              <a:tailEnd type="arrow"/>
            </a:ln>
          </p:spPr>
          <p:style>
            <a:lnRef idx="1">
              <a:schemeClr val="dk1"/>
            </a:lnRef>
            <a:fillRef idx="0">
              <a:schemeClr val="dk1"/>
            </a:fillRef>
            <a:effectRef idx="0">
              <a:schemeClr val="dk1"/>
            </a:effectRef>
            <a:fontRef idx="minor">
              <a:schemeClr val="tx1"/>
            </a:fontRef>
          </p:style>
        </p:cxnSp>
        <p:sp>
          <p:nvSpPr>
            <p:cNvPr id="12" name="11 CuadroTexto"/>
            <p:cNvSpPr txBox="1"/>
            <p:nvPr/>
          </p:nvSpPr>
          <p:spPr>
            <a:xfrm>
              <a:off x="3585312" y="4545548"/>
              <a:ext cx="3995774" cy="738664"/>
            </a:xfrm>
            <a:prstGeom prst="rect">
              <a:avLst/>
            </a:prstGeom>
            <a:noFill/>
          </p:spPr>
          <p:txBody>
            <a:bodyPr wrap="none" rtlCol="0">
              <a:spAutoFit/>
            </a:bodyPr>
            <a:lstStyle/>
            <a:p>
              <a:pPr algn="just">
                <a:spcBef>
                  <a:spcPct val="20000"/>
                </a:spcBef>
                <a:buClr>
                  <a:schemeClr val="accent1"/>
                </a:buClr>
                <a:buSzPct val="100000"/>
              </a:pPr>
              <a:r>
                <a:rPr lang="es-AR" sz="2400" b="1" dirty="0">
                  <a:solidFill>
                    <a:schemeClr val="tx2"/>
                  </a:solidFill>
                </a:rPr>
                <a:t>X64</a:t>
              </a:r>
              <a:r>
                <a:rPr lang="es-AR" sz="2400" dirty="0">
                  <a:solidFill>
                    <a:schemeClr val="tx2"/>
                  </a:solidFill>
                </a:rPr>
                <a:t> = Non ECC, </a:t>
              </a:r>
              <a:r>
                <a:rPr lang="es-AR" sz="2400" b="1" dirty="0">
                  <a:solidFill>
                    <a:schemeClr val="tx2"/>
                  </a:solidFill>
                </a:rPr>
                <a:t>X72</a:t>
              </a:r>
              <a:r>
                <a:rPr lang="es-AR" sz="2400" dirty="0">
                  <a:solidFill>
                    <a:schemeClr val="tx2"/>
                  </a:solidFill>
                </a:rPr>
                <a:t> = Yes ECC</a:t>
              </a:r>
            </a:p>
            <a:p>
              <a:endParaRPr lang="es-AR" dirty="0"/>
            </a:p>
          </p:txBody>
        </p:sp>
        <p:cxnSp>
          <p:nvCxnSpPr>
            <p:cNvPr id="13" name="12 Conector recto de flecha"/>
            <p:cNvCxnSpPr/>
            <p:nvPr/>
          </p:nvCxnSpPr>
          <p:spPr>
            <a:xfrm>
              <a:off x="3764424" y="3585392"/>
              <a:ext cx="0" cy="960156"/>
            </a:xfrm>
            <a:prstGeom prst="straightConnector1">
              <a:avLst/>
            </a:prstGeom>
            <a:ln w="28575">
              <a:solidFill>
                <a:schemeClr val="accent4">
                  <a:lumMod val="75000"/>
                </a:schemeClr>
              </a:solidFill>
              <a:tailEnd type="arrow"/>
            </a:ln>
          </p:spPr>
          <p:style>
            <a:lnRef idx="1">
              <a:schemeClr val="dk1"/>
            </a:lnRef>
            <a:fillRef idx="0">
              <a:schemeClr val="dk1"/>
            </a:fillRef>
            <a:effectRef idx="0">
              <a:schemeClr val="dk1"/>
            </a:effectRef>
            <a:fontRef idx="minor">
              <a:schemeClr val="tx1"/>
            </a:fontRef>
          </p:style>
        </p:cxnSp>
        <p:cxnSp>
          <p:nvCxnSpPr>
            <p:cNvPr id="18" name="17 Conector recto de flecha"/>
            <p:cNvCxnSpPr/>
            <p:nvPr/>
          </p:nvCxnSpPr>
          <p:spPr>
            <a:xfrm>
              <a:off x="4270405" y="3585393"/>
              <a:ext cx="0" cy="369332"/>
            </a:xfrm>
            <a:prstGeom prst="straightConnector1">
              <a:avLst/>
            </a:prstGeom>
            <a:ln w="28575">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20" name="19 CuadroTexto"/>
            <p:cNvSpPr txBox="1"/>
            <p:nvPr/>
          </p:nvSpPr>
          <p:spPr>
            <a:xfrm>
              <a:off x="4125651" y="3954725"/>
              <a:ext cx="4203395" cy="738664"/>
            </a:xfrm>
            <a:prstGeom prst="rect">
              <a:avLst/>
            </a:prstGeom>
            <a:noFill/>
          </p:spPr>
          <p:txBody>
            <a:bodyPr wrap="none" rtlCol="0">
              <a:spAutoFit/>
            </a:bodyPr>
            <a:lstStyle/>
            <a:p>
              <a:pPr algn="just">
                <a:spcBef>
                  <a:spcPct val="20000"/>
                </a:spcBef>
                <a:buClr>
                  <a:schemeClr val="accent1"/>
                </a:buClr>
                <a:buSzPct val="100000"/>
              </a:pPr>
              <a:r>
                <a:rPr lang="es-AR" sz="2400" dirty="0">
                  <a:solidFill>
                    <a:schemeClr val="tx2"/>
                  </a:solidFill>
                </a:rPr>
                <a:t>Capacidad de módulo (</a:t>
              </a:r>
              <a:r>
                <a:rPr lang="es-AR" sz="2400" b="1" dirty="0">
                  <a:solidFill>
                    <a:schemeClr val="tx2"/>
                  </a:solidFill>
                </a:rPr>
                <a:t>128 MB</a:t>
              </a:r>
              <a:r>
                <a:rPr lang="es-AR" sz="2400" dirty="0">
                  <a:solidFill>
                    <a:schemeClr val="tx2"/>
                  </a:solidFill>
                </a:rPr>
                <a:t>)</a:t>
              </a:r>
            </a:p>
            <a:p>
              <a:endParaRPr lang="es-AR" dirty="0"/>
            </a:p>
          </p:txBody>
        </p:sp>
        <p:cxnSp>
          <p:nvCxnSpPr>
            <p:cNvPr id="21" name="20 Conector recto"/>
            <p:cNvCxnSpPr/>
            <p:nvPr/>
          </p:nvCxnSpPr>
          <p:spPr>
            <a:xfrm>
              <a:off x="3163408" y="3585393"/>
              <a:ext cx="408088" cy="0"/>
            </a:xfrm>
            <a:prstGeom prst="line">
              <a:avLst/>
            </a:prstGeom>
            <a:ln w="28575">
              <a:solidFill>
                <a:schemeClr val="accent5"/>
              </a:solidFill>
              <a:tailEnd type="none"/>
            </a:ln>
          </p:spPr>
          <p:style>
            <a:lnRef idx="1">
              <a:schemeClr val="dk1"/>
            </a:lnRef>
            <a:fillRef idx="0">
              <a:schemeClr val="dk1"/>
            </a:fillRef>
            <a:effectRef idx="0">
              <a:schemeClr val="dk1"/>
            </a:effectRef>
            <a:fontRef idx="minor">
              <a:schemeClr val="tx1"/>
            </a:fontRef>
          </p:style>
        </p:cxnSp>
        <p:cxnSp>
          <p:nvCxnSpPr>
            <p:cNvPr id="23" name="22 Conector recto"/>
            <p:cNvCxnSpPr/>
            <p:nvPr/>
          </p:nvCxnSpPr>
          <p:spPr>
            <a:xfrm>
              <a:off x="3560380" y="3585393"/>
              <a:ext cx="408088" cy="0"/>
            </a:xfrm>
            <a:prstGeom prst="line">
              <a:avLst/>
            </a:prstGeom>
            <a:ln w="28575">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cxnSp>
        <p:cxnSp>
          <p:nvCxnSpPr>
            <p:cNvPr id="24" name="23 Conector recto"/>
            <p:cNvCxnSpPr/>
            <p:nvPr/>
          </p:nvCxnSpPr>
          <p:spPr>
            <a:xfrm>
              <a:off x="4125651" y="3585393"/>
              <a:ext cx="408088" cy="0"/>
            </a:xfrm>
            <a:prstGeom prst="line">
              <a:avLst/>
            </a:prstGeom>
            <a:ln w="28575">
              <a:solidFill>
                <a:srgbClr val="FF0000"/>
              </a:solidFill>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8920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457200" y="1772816"/>
            <a:ext cx="8229600" cy="5085184"/>
          </a:xfrm>
        </p:spPr>
        <p:txBody>
          <a:bodyPr>
            <a:normAutofit/>
          </a:bodyPr>
          <a:lstStyle/>
          <a:p>
            <a:pPr algn="just"/>
            <a:r>
              <a:rPr lang="es-AR" dirty="0"/>
              <a:t>El ECC (</a:t>
            </a:r>
            <a:r>
              <a:rPr lang="es-AR" i="1" dirty="0"/>
              <a:t>Error Checking And Correction</a:t>
            </a:r>
            <a:r>
              <a:rPr lang="es-AR" dirty="0"/>
              <a:t>) es un código de bits que permite la detección y la corrección de errores, basado en un algoritmo complejo, que se utiliza fundamentalmente en computadoras de alta gama, como los servidores de red.</a:t>
            </a:r>
          </a:p>
          <a:p>
            <a:pPr algn="just"/>
            <a:r>
              <a:rPr lang="es-AR" dirty="0"/>
              <a:t>El sistema trabaja en conjunción con el controlador de memoria y anexa a los bits de datos los denominados ECC, que se almacenan junto con los datos. Estos bits extras o redundantes, junto con la decodificación correspondiente, sirven para realizar una comprobación en el momento de la lectura.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Detección y corrección por ECC</a:t>
            </a:r>
          </a:p>
        </p:txBody>
      </p:sp>
    </p:spTree>
    <p:extLst>
      <p:ext uri="{BB962C8B-B14F-4D97-AF65-F5344CB8AC3E}">
        <p14:creationId xmlns:p14="http://schemas.microsoft.com/office/powerpoint/2010/main" val="3220829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309753" y="1772816"/>
            <a:ext cx="8568952" cy="5373216"/>
          </a:xfrm>
        </p:spPr>
        <p:txBody>
          <a:bodyPr>
            <a:normAutofit/>
          </a:bodyPr>
          <a:lstStyle/>
          <a:p>
            <a:pPr algn="just"/>
            <a:r>
              <a:rPr lang="es-AR" dirty="0"/>
              <a:t>Su diferencia principal con la paridad es que puede detectar el error de un bit y </a:t>
            </a:r>
            <a:r>
              <a:rPr lang="es-AR" b="1" dirty="0"/>
              <a:t>corregirlo</a:t>
            </a:r>
            <a:r>
              <a:rPr lang="es-AR" dirty="0"/>
              <a:t> con lo que, en general, el usuario no detecta que el error se produjo.</a:t>
            </a:r>
          </a:p>
          <a:p>
            <a:pPr algn="just"/>
            <a:r>
              <a:rPr lang="es-AR" dirty="0"/>
              <a:t>Según el controlador de memoria utilizado, el sistema ECC también puede detectar errores de 2, 3 y 4 bits, aunque en este caso no puede corregirlos; en estas situaciones el propio sistema devuelve un mensaje identificándolo como “un error de paridad”</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Detección y corrección por ECC</a:t>
            </a:r>
          </a:p>
        </p:txBody>
      </p:sp>
    </p:spTree>
    <p:extLst>
      <p:ext uri="{BB962C8B-B14F-4D97-AF65-F5344CB8AC3E}">
        <p14:creationId xmlns:p14="http://schemas.microsoft.com/office/powerpoint/2010/main" val="1390953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700808"/>
            <a:ext cx="7408333" cy="4437112"/>
          </a:xfrm>
        </p:spPr>
        <p:txBody>
          <a:bodyPr>
            <a:normAutofit/>
          </a:bodyPr>
          <a:lstStyle/>
          <a:p>
            <a:pPr algn="just"/>
            <a:r>
              <a:rPr lang="es-AR" u="sng" dirty="0"/>
              <a:t>Ej.</a:t>
            </a:r>
            <a:r>
              <a:rPr lang="es-AR" dirty="0"/>
              <a:t>: interpretar la información técnica siguiente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Detección y corrección por ECC</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3396" t="18483" r="2892" b="17015"/>
          <a:stretch/>
        </p:blipFill>
        <p:spPr>
          <a:xfrm>
            <a:off x="611871" y="2428841"/>
            <a:ext cx="8074929" cy="41685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91624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457200" y="1628800"/>
            <a:ext cx="8229599" cy="5229200"/>
          </a:xfrm>
        </p:spPr>
        <p:txBody>
          <a:bodyPr>
            <a:normAutofit/>
          </a:bodyPr>
          <a:lstStyle/>
          <a:p>
            <a:pPr algn="just"/>
            <a:r>
              <a:rPr lang="es-AR" dirty="0"/>
              <a:t>Para el procesador la memoria es un HW con forma de matriz m.n, que contiene las instrucciones y los datos para procesar, con muchos megabytes o gigabytes de almacenamiento, identificables por una dirección física (</a:t>
            </a:r>
            <a:r>
              <a:rPr lang="es-AR" i="1" dirty="0"/>
              <a:t>physical address</a:t>
            </a:r>
            <a:r>
              <a:rPr lang="es-AR" dirty="0"/>
              <a:t>).</a:t>
            </a:r>
          </a:p>
          <a:p>
            <a:pPr algn="just"/>
            <a:r>
              <a:rPr lang="es-AR" dirty="0"/>
              <a:t>El procesador no hace diferencia entre las distintas tecnologías que pueden constituir una memoria principal. Simplemente envía la dirección física del byte vía bus de direcciones.</a:t>
            </a:r>
          </a:p>
          <a:p>
            <a:pPr algn="just"/>
            <a:r>
              <a:rPr lang="es-AR" dirty="0"/>
              <a:t>La manera en que una memoria se administra y se gestionan sus accesos depende fundamentalmente del Sistema Operativo.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La memoria como en un espacio lógico</a:t>
            </a:r>
          </a:p>
        </p:txBody>
      </p:sp>
    </p:spTree>
    <p:extLst>
      <p:ext uri="{BB962C8B-B14F-4D97-AF65-F5344CB8AC3E}">
        <p14:creationId xmlns:p14="http://schemas.microsoft.com/office/powerpoint/2010/main" val="2588126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424036" y="1594496"/>
            <a:ext cx="8229599" cy="5157192"/>
          </a:xfrm>
        </p:spPr>
        <p:txBody>
          <a:bodyPr>
            <a:normAutofit lnSpcReduction="10000"/>
          </a:bodyPr>
          <a:lstStyle/>
          <a:p>
            <a:pPr algn="just"/>
            <a:r>
              <a:rPr lang="es-AR" dirty="0"/>
              <a:t>Puede suceder que la computadora tenga menos memoria real que su posible capacidad de direccionamiento. </a:t>
            </a:r>
            <a:r>
              <a:rPr lang="es-AR" u="sng" dirty="0"/>
              <a:t>Por ejemplo</a:t>
            </a:r>
            <a:r>
              <a:rPr lang="es-AR" dirty="0"/>
              <a:t>, una computadora puede tener un procesador cuyo posible espacio de direccionamiento es de 4 Gbytes y sólo tener instalados 2 Gbytes.</a:t>
            </a:r>
          </a:p>
          <a:p>
            <a:pPr algn="just"/>
            <a:r>
              <a:rPr lang="es-AR" dirty="0"/>
              <a:t>También puede suceder que la cantidad de bits de una referencia a memoria no alcance para acceder a toda la memoria. </a:t>
            </a:r>
            <a:r>
              <a:rPr lang="es-AR" u="sng" dirty="0"/>
              <a:t>Por ejemplo</a:t>
            </a:r>
            <a:r>
              <a:rPr lang="es-AR" dirty="0"/>
              <a:t>, en los procesadores Intel 80286 se utilizaban números de 16 bits para direccionar a 1M direcciones. </a:t>
            </a:r>
          </a:p>
          <a:p>
            <a:pPr algn="just"/>
            <a:r>
              <a:rPr lang="es-AR" dirty="0"/>
              <a:t>En ambos casos, la capacidad de direccionamiento lógico no es congruente con la capacidad física real de la memoria.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La memoria como en un espacio lógico</a:t>
            </a:r>
          </a:p>
        </p:txBody>
      </p:sp>
    </p:spTree>
    <p:extLst>
      <p:ext uri="{BB962C8B-B14F-4D97-AF65-F5344CB8AC3E}">
        <p14:creationId xmlns:p14="http://schemas.microsoft.com/office/powerpoint/2010/main" val="333943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116864"/>
            <a:ext cx="7408333" cy="4752528"/>
          </a:xfrm>
        </p:spPr>
        <p:txBody>
          <a:bodyPr>
            <a:normAutofit fontScale="85000" lnSpcReduction="10000"/>
          </a:bodyPr>
          <a:lstStyle/>
          <a:p>
            <a:pPr algn="just"/>
            <a:r>
              <a:rPr lang="es-AR" dirty="0"/>
              <a:t>Se denomina </a:t>
            </a:r>
            <a:r>
              <a:rPr lang="es-AR" b="1" dirty="0"/>
              <a:t>capacidad</a:t>
            </a:r>
            <a:r>
              <a:rPr lang="es-AR" dirty="0"/>
              <a:t> de memoria a la cantidad de información que se puede almacenar en ella. La capacidad se puede expresar en bits, bytes o unidades que los agrupen.</a:t>
            </a:r>
          </a:p>
          <a:p>
            <a:pPr lvl="1" algn="just"/>
            <a:r>
              <a:rPr lang="es-AR" b="1" dirty="0"/>
              <a:t>BIT</a:t>
            </a:r>
            <a:r>
              <a:rPr lang="es-AR" dirty="0"/>
              <a:t>. La capacidad medida en bits se utiliza para registros, que son los soportes de información de menor capacidad.</a:t>
            </a:r>
          </a:p>
          <a:p>
            <a:pPr lvl="1" algn="just"/>
            <a:r>
              <a:rPr lang="es-AR" b="1" dirty="0"/>
              <a:t>BYTE</a:t>
            </a:r>
            <a:r>
              <a:rPr lang="es-AR" dirty="0"/>
              <a:t>. De la misma manera, es aplicable a registros.</a:t>
            </a:r>
          </a:p>
          <a:p>
            <a:pPr lvl="2" algn="just"/>
            <a:r>
              <a:rPr lang="es-AR" b="1" dirty="0"/>
              <a:t>KILOBYTE (KB o K)</a:t>
            </a:r>
            <a:r>
              <a:rPr lang="es-AR" dirty="0"/>
              <a:t>. Permite definir una agrupación de 1024 bytes.</a:t>
            </a:r>
          </a:p>
          <a:p>
            <a:pPr lvl="2" algn="just"/>
            <a:r>
              <a:rPr lang="es-AR" b="1" dirty="0"/>
              <a:t>MEGABYTE (MB, M o MEGA)</a:t>
            </a:r>
            <a:r>
              <a:rPr lang="es-AR" dirty="0"/>
              <a:t>. Equivale a 1024 K, esto es, un K por K. Alrededor de 1 millón de bytes.</a:t>
            </a:r>
          </a:p>
          <a:p>
            <a:pPr lvl="2" algn="just"/>
            <a:r>
              <a:rPr lang="es-AR" b="1" dirty="0"/>
              <a:t>GIGABYTE (GB o GIGA)</a:t>
            </a:r>
            <a:r>
              <a:rPr lang="es-AR" dirty="0"/>
              <a:t>. Se refiere a 1024 mega, o sea, un K.K .K (2</a:t>
            </a:r>
            <a:r>
              <a:rPr lang="es-AR" baseline="30000" dirty="0"/>
              <a:t>30</a:t>
            </a:r>
            <a:r>
              <a:rPr lang="es-AR" dirty="0"/>
              <a:t>)</a:t>
            </a:r>
          </a:p>
          <a:p>
            <a:pPr lvl="2" algn="just"/>
            <a:r>
              <a:rPr lang="es-AR" b="1" dirty="0"/>
              <a:t>TERABYTE (TB o TERA)</a:t>
            </a:r>
            <a:r>
              <a:rPr lang="es-AR" dirty="0"/>
              <a:t>. Se refiere a 1024 giga, o sea, un K.K.K.K (2</a:t>
            </a:r>
            <a:r>
              <a:rPr lang="es-AR" baseline="30000" dirty="0"/>
              <a:t>40</a:t>
            </a:r>
            <a:r>
              <a:rPr lang="es-AR" dirty="0"/>
              <a:t>) </a:t>
            </a:r>
          </a:p>
          <a:p>
            <a:pPr lvl="2" algn="just"/>
            <a:r>
              <a:rPr lang="es-AR" dirty="0"/>
              <a:t>Otras unidades que se utilizan con menos frecuencia son: </a:t>
            </a:r>
          </a:p>
          <a:p>
            <a:pPr lvl="3" algn="just"/>
            <a:r>
              <a:rPr lang="es-AR" dirty="0"/>
              <a:t>PETA (P)=2</a:t>
            </a:r>
            <a:r>
              <a:rPr lang="es-AR" baseline="30000" dirty="0"/>
              <a:t>50</a:t>
            </a:r>
            <a:r>
              <a:rPr lang="es-AR" dirty="0"/>
              <a:t>; EXA (E) = 2</a:t>
            </a:r>
            <a:r>
              <a:rPr lang="es-AR" baseline="30000" dirty="0"/>
              <a:t>60</a:t>
            </a:r>
            <a:r>
              <a:rPr lang="es-AR" dirty="0"/>
              <a:t>; ZETTA(Z) = 2</a:t>
            </a:r>
            <a:r>
              <a:rPr lang="es-AR" baseline="30000" dirty="0"/>
              <a:t>70</a:t>
            </a:r>
            <a:r>
              <a:rPr lang="es-AR" dirty="0"/>
              <a:t> y YOTTA (Y) =2</a:t>
            </a:r>
            <a:r>
              <a:rPr lang="es-AR" baseline="30000" dirty="0"/>
              <a:t>80</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Dimensión de la memoria</a:t>
            </a:r>
          </a:p>
        </p:txBody>
      </p:sp>
    </p:spTree>
    <p:extLst>
      <p:ext uri="{BB962C8B-B14F-4D97-AF65-F5344CB8AC3E}">
        <p14:creationId xmlns:p14="http://schemas.microsoft.com/office/powerpoint/2010/main" val="1949176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539552" y="1772816"/>
            <a:ext cx="8147247" cy="5085184"/>
          </a:xfrm>
        </p:spPr>
        <p:txBody>
          <a:bodyPr>
            <a:normAutofit/>
          </a:bodyPr>
          <a:lstStyle/>
          <a:p>
            <a:pPr algn="just"/>
            <a:r>
              <a:rPr lang="es-AR" dirty="0"/>
              <a:t>En estos casos, las direcciones de los programas no son direcciones físicas sino lógicas y para lograr el acceso deberán traducirse (mapearse). </a:t>
            </a:r>
          </a:p>
          <a:p>
            <a:pPr algn="just"/>
            <a:r>
              <a:rPr lang="es-AR" dirty="0"/>
              <a:t>El procesamiento de “mapeo” consiste en aplicar un algoritmo para establecer la correspondencia entre direcciones lógicas y físicas, que a veces incluyen una o más tablas que contienen “una parte” de la dirección.</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La memoria como en un espacio lógico</a:t>
            </a:r>
          </a:p>
        </p:txBody>
      </p:sp>
    </p:spTree>
    <p:extLst>
      <p:ext uri="{BB962C8B-B14F-4D97-AF65-F5344CB8AC3E}">
        <p14:creationId xmlns:p14="http://schemas.microsoft.com/office/powerpoint/2010/main" val="717992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610206" y="1498409"/>
            <a:ext cx="7969780" cy="5359591"/>
          </a:xfrm>
        </p:spPr>
        <p:txBody>
          <a:bodyPr>
            <a:normAutofit fontScale="92500"/>
          </a:bodyPr>
          <a:lstStyle/>
          <a:p>
            <a:pPr algn="just"/>
            <a:r>
              <a:rPr lang="es-AR" dirty="0"/>
              <a:t>El almacenamiento en la memoria, ya sea de datos o códigos de programa, sigue un orden específico. </a:t>
            </a:r>
          </a:p>
          <a:p>
            <a:pPr algn="just"/>
            <a:r>
              <a:rPr lang="es-AR" dirty="0"/>
              <a:t>El byte menos significativo se almacena en la dirección numérica más baja y el más significativo en la más alta. Esta forma de almacenamiento se denomina </a:t>
            </a:r>
            <a:r>
              <a:rPr lang="es-AR" b="1" dirty="0"/>
              <a:t>Big-Endian</a:t>
            </a:r>
            <a:r>
              <a:rPr lang="es-AR" dirty="0"/>
              <a:t> y se aplica tanto al código como a datos de tipo no numérico. Si el dato es numérico y su tamaño es de 2 0 4 u 8 bytes (palabra, doble palabra, cuádruple palabra), cada octeto se almacena en memoria en forma invertida. Se lo denomina almacenamiento inverso o </a:t>
            </a:r>
            <a:r>
              <a:rPr lang="es-AR" b="1" dirty="0"/>
              <a:t>Little-Endian</a:t>
            </a:r>
            <a:r>
              <a:rPr lang="es-AR" dirty="0"/>
              <a:t>. Esto ocurre para cualquier entidad numérica, incluso para datos en representación de punto flotante o cuando se almacena una referencia a memoria.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Almacenamiento de bytes en memoria</a:t>
            </a:r>
          </a:p>
        </p:txBody>
      </p:sp>
    </p:spTree>
    <p:extLst>
      <p:ext uri="{BB962C8B-B14F-4D97-AF65-F5344CB8AC3E}">
        <p14:creationId xmlns:p14="http://schemas.microsoft.com/office/powerpoint/2010/main" val="4115083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772816"/>
            <a:ext cx="7408333" cy="4509120"/>
          </a:xfrm>
        </p:spPr>
        <p:txBody>
          <a:bodyPr>
            <a:normAutofit/>
          </a:bodyPr>
          <a:lstStyle/>
          <a:p>
            <a:pPr algn="just"/>
            <a:r>
              <a:rPr lang="es-AR" dirty="0"/>
              <a:t>Por ej., el desplazamiento hexadecimal 0300 de una instrucción MOV AH,[0300] se almacena como 8A26</a:t>
            </a:r>
            <a:r>
              <a:rPr lang="es-AR" b="1" dirty="0"/>
              <a:t>0003</a:t>
            </a:r>
            <a:r>
              <a:rPr lang="es-AR" dirty="0"/>
              <a:t>, donde 0A26 es el código de operación almacenado Big-Endian y la referencia a memoria, 0003 almacenado Little-Endian.</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Almacenamiento de bytes en memoria</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7164" t="18483" r="13433" b="31343"/>
          <a:stretch/>
        </p:blipFill>
        <p:spPr>
          <a:xfrm>
            <a:off x="2276916" y="4234991"/>
            <a:ext cx="4636360" cy="2513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87362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348880"/>
            <a:ext cx="7408333" cy="4509120"/>
          </a:xfrm>
        </p:spPr>
        <p:txBody>
          <a:bodyPr>
            <a:normAutofit fontScale="92500" lnSpcReduction="10000"/>
          </a:bodyPr>
          <a:lstStyle/>
          <a:p>
            <a:pPr algn="just"/>
            <a:r>
              <a:rPr lang="es-AR" dirty="0"/>
              <a:t>Una de las formas de administrar la memoria es hacerlo sin protección. En los microprocesadores 80x86 al </a:t>
            </a:r>
            <a:r>
              <a:rPr lang="es-AR" b="1" dirty="0"/>
              <a:t>modo de trabajo desprotegido</a:t>
            </a:r>
            <a:r>
              <a:rPr lang="es-AR" dirty="0"/>
              <a:t> se lo llamó </a:t>
            </a:r>
            <a:r>
              <a:rPr lang="es-AR" b="1" dirty="0"/>
              <a:t>modo real</a:t>
            </a:r>
            <a:r>
              <a:rPr lang="es-AR" dirty="0"/>
              <a:t>. En los </a:t>
            </a:r>
            <a:r>
              <a:rPr lang="es-AR" dirty="0" err="1"/>
              <a:t>SOs</a:t>
            </a:r>
            <a:r>
              <a:rPr lang="es-AR" dirty="0"/>
              <a:t> que admiten multitarea uno de los recursos para compartir es la memoria, por lo tanto se deberían prevenir conflictos entre las distintas áreas locales de c/u de ellas. </a:t>
            </a:r>
          </a:p>
          <a:p>
            <a:pPr algn="just"/>
            <a:r>
              <a:rPr lang="es-AR" dirty="0"/>
              <a:t>Estos es responsabilidad en parte de la administración del SO y en parte del soporte HW, que desde el procesador gestiona el mapeo de algunos procesadores. </a:t>
            </a:r>
          </a:p>
          <a:p>
            <a:pPr algn="just"/>
            <a:r>
              <a:rPr lang="es-AR" dirty="0"/>
              <a:t>El modo de operación del procesador, denominado </a:t>
            </a:r>
            <a:r>
              <a:rPr lang="es-AR" b="1" dirty="0"/>
              <a:t>modo protegido</a:t>
            </a:r>
            <a:r>
              <a:rPr lang="es-AR" dirty="0"/>
              <a:t>, implica, entre otras cosas, protección de memoria.</a:t>
            </a:r>
            <a:endParaRPr lang="es-AR" b="1"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Gestión de memoria y modos de operación de los procesadores</a:t>
            </a:r>
          </a:p>
        </p:txBody>
      </p:sp>
    </p:spTree>
    <p:extLst>
      <p:ext uri="{BB962C8B-B14F-4D97-AF65-F5344CB8AC3E}">
        <p14:creationId xmlns:p14="http://schemas.microsoft.com/office/powerpoint/2010/main" val="3483950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348880"/>
            <a:ext cx="7408333" cy="4509120"/>
          </a:xfrm>
        </p:spPr>
        <p:txBody>
          <a:bodyPr>
            <a:normAutofit/>
          </a:bodyPr>
          <a:lstStyle/>
          <a:p>
            <a:pPr algn="just"/>
            <a:r>
              <a:rPr lang="es-AR" dirty="0"/>
              <a:t>Una dirección de memoria se representa con un número binario que permite identificar cada octeto dentro de ella. Cuando la cantidad de bits de la dirección es 16, el rango de direccionamiento queda limitado a (2</a:t>
            </a:r>
            <a:r>
              <a:rPr lang="es-AR" baseline="30000" dirty="0"/>
              <a:t>16</a:t>
            </a:r>
            <a:r>
              <a:rPr lang="es-AR" dirty="0"/>
              <a:t>-1)=65.535, que es la dirección del último octeto direccionable, esto es, que de 0 a 65.535 hay 65.536 octetos direccionables.</a:t>
            </a:r>
          </a:p>
          <a:p>
            <a:pPr algn="just"/>
            <a:r>
              <a:rPr lang="es-AR" dirty="0"/>
              <a:t>Se deduce que la capacidad de memoria total es, entonces, de 64 Kbytes (65.536 octetos).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Cálculo de direcciones físicas en modo real</a:t>
            </a:r>
          </a:p>
        </p:txBody>
      </p:sp>
    </p:spTree>
    <p:extLst>
      <p:ext uri="{BB962C8B-B14F-4D97-AF65-F5344CB8AC3E}">
        <p14:creationId xmlns:p14="http://schemas.microsoft.com/office/powerpoint/2010/main" val="725376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060848"/>
            <a:ext cx="7408333" cy="4797152"/>
          </a:xfrm>
        </p:spPr>
        <p:txBody>
          <a:bodyPr>
            <a:normAutofit fontScale="92500" lnSpcReduction="20000"/>
          </a:bodyPr>
          <a:lstStyle/>
          <a:p>
            <a:pPr algn="just"/>
            <a:r>
              <a:rPr lang="es-AR" dirty="0"/>
              <a:t>Si se quiere acceder a más memoria, por ejemplo, a 1 mega, se puede segmentar la memoria en bloques de hasta 64KB. Para ello se utilizan dos entidades de 16 bits y un algoritmo que las relacione.</a:t>
            </a:r>
          </a:p>
          <a:p>
            <a:pPr algn="just"/>
            <a:r>
              <a:rPr lang="es-AR" dirty="0"/>
              <a:t>La primera entidad hace referencia a una zona de la memoria dentro del megabyte; la segunda indica el desplazamiento del octeto dentro de esa zona. </a:t>
            </a:r>
          </a:p>
          <a:p>
            <a:pPr algn="just"/>
            <a:r>
              <a:rPr lang="es-AR" dirty="0"/>
              <a:t>Como el desplazamiento es de 16 bits, entonces la capacidad máxima de cada zona de memoria es de 64KB.</a:t>
            </a:r>
          </a:p>
          <a:p>
            <a:pPr algn="just"/>
            <a:r>
              <a:rPr lang="es-AR" dirty="0"/>
              <a:t>Si el total de la memoria es de 1MB y cada zona es de 64KB, </a:t>
            </a:r>
            <a:r>
              <a:rPr lang="es-AR" u="sng" dirty="0"/>
              <a:t>habrá 16 zonas</a:t>
            </a:r>
            <a:r>
              <a:rPr lang="es-AR" dirty="0"/>
              <a:t> (1024KB/64KB). Cada una de las zonas es un segmento.</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Cálculo de direcciones físicas en modo real</a:t>
            </a:r>
          </a:p>
        </p:txBody>
      </p:sp>
    </p:spTree>
    <p:extLst>
      <p:ext uri="{BB962C8B-B14F-4D97-AF65-F5344CB8AC3E}">
        <p14:creationId xmlns:p14="http://schemas.microsoft.com/office/powerpoint/2010/main" val="81032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348880"/>
            <a:ext cx="7408333" cy="4509120"/>
          </a:xfrm>
        </p:spPr>
        <p:txBody>
          <a:bodyPr>
            <a:normAutofit/>
          </a:bodyPr>
          <a:lstStyle/>
          <a:p>
            <a:pPr algn="just"/>
            <a:r>
              <a:rPr lang="es-AR" dirty="0"/>
              <a:t>La primera entidad indica dónde comienza el segmento y la segunda, la posición del octeto dentro del segmento. Así un octeto de memoria puede identificarse con una dirección lógica, por ejemplo, </a:t>
            </a:r>
            <a:r>
              <a:rPr lang="es-AR" u="sng" dirty="0"/>
              <a:t>3A2B:1301</a:t>
            </a:r>
            <a:r>
              <a:rPr lang="es-AR" dirty="0"/>
              <a:t>.</a:t>
            </a:r>
          </a:p>
          <a:p>
            <a:pPr algn="just"/>
            <a:r>
              <a:rPr lang="es-AR" dirty="0"/>
              <a:t>Ahora la pregunta es: </a:t>
            </a:r>
            <a:r>
              <a:rPr lang="es-AR" b="1" dirty="0"/>
              <a:t>¿Cómo se calcula la dirección física?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Cálculo de direcciones físicas en modo real</a:t>
            </a:r>
          </a:p>
        </p:txBody>
      </p:sp>
    </p:spTree>
    <p:extLst>
      <p:ext uri="{BB962C8B-B14F-4D97-AF65-F5344CB8AC3E}">
        <p14:creationId xmlns:p14="http://schemas.microsoft.com/office/powerpoint/2010/main" val="2405298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310620" y="1844824"/>
            <a:ext cx="8376179" cy="5013176"/>
          </a:xfrm>
        </p:spPr>
        <p:txBody>
          <a:bodyPr>
            <a:normAutofit/>
          </a:bodyPr>
          <a:lstStyle/>
          <a:p>
            <a:pPr algn="just"/>
            <a:r>
              <a:rPr lang="es-AR" dirty="0"/>
              <a:t>Se sabe que 1 mega es 1K.1K=2</a:t>
            </a:r>
            <a:r>
              <a:rPr lang="es-AR" baseline="30000" dirty="0"/>
              <a:t>10</a:t>
            </a:r>
            <a:r>
              <a:rPr lang="es-AR" dirty="0"/>
              <a:t>.2</a:t>
            </a:r>
            <a:r>
              <a:rPr lang="es-AR" baseline="30000" dirty="0"/>
              <a:t>10</a:t>
            </a:r>
            <a:r>
              <a:rPr lang="es-AR" dirty="0"/>
              <a:t>=2</a:t>
            </a:r>
            <a:r>
              <a:rPr lang="es-AR" baseline="30000" dirty="0"/>
              <a:t>20</a:t>
            </a:r>
            <a:r>
              <a:rPr lang="es-AR" dirty="0"/>
              <a:t>, esto implica que con 20 bits se calcula la dirección de la última palabra (2</a:t>
            </a:r>
            <a:r>
              <a:rPr lang="es-AR" baseline="30000" dirty="0"/>
              <a:t>20</a:t>
            </a:r>
            <a:r>
              <a:rPr lang="es-AR" dirty="0"/>
              <a:t>-1). </a:t>
            </a:r>
          </a:p>
          <a:p>
            <a:pPr algn="just"/>
            <a:r>
              <a:rPr lang="es-AR" dirty="0"/>
              <a:t>Se necesita un algoritmo que permita generar con dos referencias de 16 bits una dirección de 20 bits.</a:t>
            </a:r>
          </a:p>
          <a:p>
            <a:pPr algn="just"/>
            <a:r>
              <a:rPr lang="es-AR" dirty="0"/>
              <a:t>Esto se logra así: A 3A2B</a:t>
            </a:r>
            <a:r>
              <a:rPr lang="es-AR" baseline="-25000" dirty="0"/>
              <a:t>(16)</a:t>
            </a:r>
            <a:r>
              <a:rPr lang="es-AR" dirty="0"/>
              <a:t> se le agrega un 0</a:t>
            </a:r>
            <a:r>
              <a:rPr lang="es-AR" baseline="-25000" dirty="0"/>
              <a:t>(16)</a:t>
            </a:r>
            <a:r>
              <a:rPr lang="es-AR" dirty="0"/>
              <a:t>, o lo que es lo mismo, se lo multiplica por 10</a:t>
            </a:r>
            <a:r>
              <a:rPr lang="es-AR" baseline="-25000" dirty="0"/>
              <a:t>(16)</a:t>
            </a:r>
            <a:r>
              <a:rPr lang="es-AR" dirty="0"/>
              <a:t>. A este valor se le suma 1301</a:t>
            </a:r>
            <a:r>
              <a:rPr lang="es-AR" baseline="-25000" dirty="0"/>
              <a:t>(16)</a:t>
            </a:r>
            <a:r>
              <a:rPr lang="es-AR" dirty="0"/>
              <a:t>, que es el desplazamiento dentro del segmento.</a:t>
            </a:r>
          </a:p>
          <a:p>
            <a:pPr algn="just"/>
            <a:r>
              <a:rPr lang="es-AR" dirty="0"/>
              <a:t>Entonces, 3B5B1 es la dirección física del octeto en memoria, que también se conoce como </a:t>
            </a:r>
            <a:r>
              <a:rPr lang="es-AR" b="1" dirty="0"/>
              <a:t>dirección absoluta</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Cálculo de direcciones físicas en modo real</a:t>
            </a:r>
          </a:p>
        </p:txBody>
      </p:sp>
    </p:spTree>
    <p:extLst>
      <p:ext uri="{BB962C8B-B14F-4D97-AF65-F5344CB8AC3E}">
        <p14:creationId xmlns:p14="http://schemas.microsoft.com/office/powerpoint/2010/main" val="21454229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67833" y="1827283"/>
            <a:ext cx="7408333" cy="1224136"/>
          </a:xfrm>
        </p:spPr>
        <p:txBody>
          <a:bodyPr>
            <a:normAutofit/>
          </a:bodyPr>
          <a:lstStyle/>
          <a:p>
            <a:pPr algn="just"/>
            <a:r>
              <a:rPr lang="es-AR" dirty="0"/>
              <a:t>Caso ejemplo, algoritmo de cálculo que realiza la MMU (</a:t>
            </a:r>
            <a:r>
              <a:rPr lang="es-AR" i="1" dirty="0"/>
              <a:t>Memory Manager Unit</a:t>
            </a:r>
            <a:r>
              <a:rPr lang="es-AR" dirty="0"/>
              <a:t>) del procesador en modo real</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Cálculo de direcciones físicas en modo real</a:t>
            </a:r>
          </a:p>
        </p:txBody>
      </p:sp>
      <p:grpSp>
        <p:nvGrpSpPr>
          <p:cNvPr id="39" name="38 Grupo"/>
          <p:cNvGrpSpPr/>
          <p:nvPr/>
        </p:nvGrpSpPr>
        <p:grpSpPr>
          <a:xfrm>
            <a:off x="683568" y="3051420"/>
            <a:ext cx="8106107" cy="3287726"/>
            <a:chOff x="2339752" y="3784002"/>
            <a:chExt cx="6449923" cy="2555143"/>
          </a:xfrm>
        </p:grpSpPr>
        <p:sp>
          <p:nvSpPr>
            <p:cNvPr id="2" name="1 CuadroTexto"/>
            <p:cNvSpPr txBox="1"/>
            <p:nvPr/>
          </p:nvSpPr>
          <p:spPr>
            <a:xfrm>
              <a:off x="4025869" y="3789040"/>
              <a:ext cx="1138453" cy="369332"/>
            </a:xfrm>
            <a:prstGeom prst="rect">
              <a:avLst/>
            </a:prstGeom>
            <a:noFill/>
          </p:spPr>
          <p:txBody>
            <a:bodyPr wrap="none" rtlCol="0">
              <a:spAutoFit/>
            </a:bodyPr>
            <a:lstStyle/>
            <a:p>
              <a:r>
                <a:rPr lang="es-AR" dirty="0"/>
                <a:t>3A2B:1301</a:t>
              </a:r>
            </a:p>
          </p:txBody>
        </p:sp>
        <p:sp>
          <p:nvSpPr>
            <p:cNvPr id="6" name="5 CuadroTexto"/>
            <p:cNvSpPr txBox="1"/>
            <p:nvPr/>
          </p:nvSpPr>
          <p:spPr>
            <a:xfrm>
              <a:off x="6030496" y="3784002"/>
              <a:ext cx="2355132" cy="369332"/>
            </a:xfrm>
            <a:prstGeom prst="rect">
              <a:avLst/>
            </a:prstGeom>
            <a:noFill/>
          </p:spPr>
          <p:txBody>
            <a:bodyPr wrap="none" rtlCol="0">
              <a:spAutoFit/>
            </a:bodyPr>
            <a:lstStyle/>
            <a:p>
              <a:r>
                <a:rPr lang="es-AR" dirty="0"/>
                <a:t>Dirección segmentada</a:t>
              </a:r>
            </a:p>
          </p:txBody>
        </p:sp>
        <p:sp>
          <p:nvSpPr>
            <p:cNvPr id="7" name="6 CuadroTexto"/>
            <p:cNvSpPr txBox="1"/>
            <p:nvPr/>
          </p:nvSpPr>
          <p:spPr>
            <a:xfrm>
              <a:off x="2339752" y="4437112"/>
              <a:ext cx="2029723" cy="369332"/>
            </a:xfrm>
            <a:prstGeom prst="rect">
              <a:avLst/>
            </a:prstGeom>
            <a:noFill/>
          </p:spPr>
          <p:txBody>
            <a:bodyPr wrap="none" rtlCol="0">
              <a:spAutoFit/>
            </a:bodyPr>
            <a:lstStyle/>
            <a:p>
              <a:r>
                <a:rPr lang="es-AR" dirty="0"/>
                <a:t>Base del segmento	</a:t>
              </a:r>
            </a:p>
          </p:txBody>
        </p:sp>
        <p:sp>
          <p:nvSpPr>
            <p:cNvPr id="9" name="8 CuadroTexto"/>
            <p:cNvSpPr txBox="1"/>
            <p:nvPr/>
          </p:nvSpPr>
          <p:spPr>
            <a:xfrm>
              <a:off x="5004048" y="4437112"/>
              <a:ext cx="1757212" cy="369332"/>
            </a:xfrm>
            <a:prstGeom prst="rect">
              <a:avLst/>
            </a:prstGeom>
            <a:noFill/>
          </p:spPr>
          <p:txBody>
            <a:bodyPr wrap="none" rtlCol="0">
              <a:spAutoFit/>
            </a:bodyPr>
            <a:lstStyle/>
            <a:p>
              <a:r>
                <a:rPr lang="es-AR" dirty="0"/>
                <a:t>Desplazamiento</a:t>
              </a:r>
            </a:p>
          </p:txBody>
        </p:sp>
        <p:sp>
          <p:nvSpPr>
            <p:cNvPr id="10" name="9 CuadroTexto"/>
            <p:cNvSpPr txBox="1"/>
            <p:nvPr/>
          </p:nvSpPr>
          <p:spPr>
            <a:xfrm>
              <a:off x="3751756" y="5085184"/>
              <a:ext cx="1686680" cy="369332"/>
            </a:xfrm>
            <a:prstGeom prst="rect">
              <a:avLst/>
            </a:prstGeom>
            <a:noFill/>
          </p:spPr>
          <p:txBody>
            <a:bodyPr wrap="none" rtlCol="0">
              <a:spAutoFit/>
            </a:bodyPr>
            <a:lstStyle/>
            <a:p>
              <a:r>
                <a:rPr lang="es-AR" dirty="0"/>
                <a:t>3A2B.10=3A2B0</a:t>
              </a:r>
            </a:p>
          </p:txBody>
        </p:sp>
        <p:sp>
          <p:nvSpPr>
            <p:cNvPr id="11" name="10 CuadroTexto"/>
            <p:cNvSpPr txBox="1"/>
            <p:nvPr/>
          </p:nvSpPr>
          <p:spPr>
            <a:xfrm>
              <a:off x="4710306" y="5476381"/>
              <a:ext cx="700833" cy="369332"/>
            </a:xfrm>
            <a:prstGeom prst="rect">
              <a:avLst/>
            </a:prstGeom>
            <a:noFill/>
          </p:spPr>
          <p:txBody>
            <a:bodyPr wrap="none" rtlCol="0">
              <a:spAutoFit/>
            </a:bodyPr>
            <a:lstStyle/>
            <a:p>
              <a:pPr algn="r"/>
              <a:r>
                <a:rPr lang="es-AR" dirty="0"/>
                <a:t>+1301</a:t>
              </a:r>
            </a:p>
          </p:txBody>
        </p:sp>
        <p:sp>
          <p:nvSpPr>
            <p:cNvPr id="12" name="11 CuadroTexto"/>
            <p:cNvSpPr txBox="1"/>
            <p:nvPr/>
          </p:nvSpPr>
          <p:spPr>
            <a:xfrm>
              <a:off x="4650994" y="5845713"/>
              <a:ext cx="760144" cy="369332"/>
            </a:xfrm>
            <a:prstGeom prst="rect">
              <a:avLst/>
            </a:prstGeom>
            <a:noFill/>
          </p:spPr>
          <p:txBody>
            <a:bodyPr wrap="none" rtlCol="0">
              <a:spAutoFit/>
            </a:bodyPr>
            <a:lstStyle/>
            <a:p>
              <a:pPr algn="r"/>
              <a:r>
                <a:rPr lang="es-AR" dirty="0"/>
                <a:t>3B5B1</a:t>
              </a:r>
            </a:p>
          </p:txBody>
        </p:sp>
        <p:sp>
          <p:nvSpPr>
            <p:cNvPr id="13" name="12 CuadroTexto"/>
            <p:cNvSpPr txBox="1"/>
            <p:nvPr/>
          </p:nvSpPr>
          <p:spPr>
            <a:xfrm>
              <a:off x="2603612" y="6062146"/>
              <a:ext cx="856324" cy="276999"/>
            </a:xfrm>
            <a:prstGeom prst="rect">
              <a:avLst/>
            </a:prstGeom>
            <a:noFill/>
          </p:spPr>
          <p:txBody>
            <a:bodyPr wrap="none" rtlCol="0">
              <a:spAutoFit/>
            </a:bodyPr>
            <a:lstStyle/>
            <a:p>
              <a:pPr algn="r"/>
              <a:r>
                <a:rPr lang="es-AR" sz="1200" dirty="0"/>
                <a:t>10</a:t>
              </a:r>
              <a:r>
                <a:rPr lang="es-AR" sz="1200" baseline="-25000" dirty="0"/>
                <a:t>hex</a:t>
              </a:r>
              <a:r>
                <a:rPr lang="es-AR" sz="1200" dirty="0"/>
                <a:t>=16</a:t>
              </a:r>
              <a:r>
                <a:rPr lang="es-AR" sz="1200" baseline="-25000" dirty="0"/>
                <a:t>dec</a:t>
              </a:r>
              <a:endParaRPr lang="es-AR" sz="1200" dirty="0"/>
            </a:p>
          </p:txBody>
        </p:sp>
        <p:sp>
          <p:nvSpPr>
            <p:cNvPr id="14" name="13 CuadroTexto"/>
            <p:cNvSpPr txBox="1"/>
            <p:nvPr/>
          </p:nvSpPr>
          <p:spPr>
            <a:xfrm>
              <a:off x="6085088" y="5845713"/>
              <a:ext cx="2704587" cy="369332"/>
            </a:xfrm>
            <a:prstGeom prst="rect">
              <a:avLst/>
            </a:prstGeom>
            <a:noFill/>
          </p:spPr>
          <p:txBody>
            <a:bodyPr wrap="none" rtlCol="0">
              <a:spAutoFit/>
            </a:bodyPr>
            <a:lstStyle/>
            <a:p>
              <a:r>
                <a:rPr lang="es-AR" dirty="0"/>
                <a:t>Dirección física o absoluta</a:t>
              </a:r>
            </a:p>
          </p:txBody>
        </p:sp>
        <p:cxnSp>
          <p:nvCxnSpPr>
            <p:cNvPr id="15" name="14 Conector recto de flecha"/>
            <p:cNvCxnSpPr>
              <a:stCxn id="6" idx="1"/>
              <a:endCxn id="2" idx="3"/>
            </p:cNvCxnSpPr>
            <p:nvPr/>
          </p:nvCxnSpPr>
          <p:spPr>
            <a:xfrm flipH="1">
              <a:off x="5164322" y="3968668"/>
              <a:ext cx="866174" cy="50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14" idx="1"/>
              <a:endCxn id="12" idx="3"/>
            </p:cNvCxnSpPr>
            <p:nvPr/>
          </p:nvCxnSpPr>
          <p:spPr>
            <a:xfrm flipH="1">
              <a:off x="5411138" y="6030379"/>
              <a:ext cx="6739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H="1">
              <a:off x="3354613" y="5454516"/>
              <a:ext cx="1014862" cy="607630"/>
            </a:xfrm>
            <a:prstGeom prst="straightConnector1">
              <a:avLst/>
            </a:prstGeom>
            <a:ln>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endCxn id="7" idx="0"/>
            </p:cNvCxnSpPr>
            <p:nvPr/>
          </p:nvCxnSpPr>
          <p:spPr>
            <a:xfrm flipH="1">
              <a:off x="3354614" y="4153334"/>
              <a:ext cx="907585" cy="2837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endCxn id="9" idx="0"/>
            </p:cNvCxnSpPr>
            <p:nvPr/>
          </p:nvCxnSpPr>
          <p:spPr>
            <a:xfrm>
              <a:off x="4860032" y="4153334"/>
              <a:ext cx="1022622" cy="2837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a:stCxn id="7" idx="2"/>
            </p:cNvCxnSpPr>
            <p:nvPr/>
          </p:nvCxnSpPr>
          <p:spPr>
            <a:xfrm>
              <a:off x="3354614" y="4806444"/>
              <a:ext cx="671255" cy="27874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9" idx="2"/>
              <a:endCxn id="11" idx="3"/>
            </p:cNvCxnSpPr>
            <p:nvPr/>
          </p:nvCxnSpPr>
          <p:spPr>
            <a:xfrm flipH="1">
              <a:off x="5411139" y="4806444"/>
              <a:ext cx="471515" cy="85460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4622392" y="5861596"/>
              <a:ext cx="8433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75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310620" y="1700808"/>
            <a:ext cx="8717385" cy="5114056"/>
          </a:xfrm>
        </p:spPr>
        <p:txBody>
          <a:bodyPr>
            <a:normAutofit lnSpcReduction="10000"/>
          </a:bodyPr>
          <a:lstStyle/>
          <a:p>
            <a:pPr algn="just"/>
            <a:r>
              <a:rPr lang="es-AR" dirty="0"/>
              <a:t>Para acceder a la memoria física se puede utilizar una técnica denominada </a:t>
            </a:r>
            <a:r>
              <a:rPr lang="es-AR" b="1" dirty="0"/>
              <a:t>segmentación</a:t>
            </a:r>
            <a:r>
              <a:rPr lang="es-AR" dirty="0"/>
              <a:t>, que conceptualmente consiste en dividirla en territorios pequeños con límites determinados por el SW. </a:t>
            </a:r>
            <a:r>
              <a:rPr lang="es-AR" u="sng" dirty="0"/>
              <a:t>Un segmento es un bloque lógico en memoria, de tamaño variable</a:t>
            </a:r>
            <a:r>
              <a:rPr lang="es-AR" dirty="0"/>
              <a:t>. </a:t>
            </a:r>
          </a:p>
          <a:p>
            <a:pPr algn="just"/>
            <a:r>
              <a:rPr lang="es-AR" dirty="0"/>
              <a:t>El control del tamaño de los segmentos es responsabilidad del SO que lo administra.</a:t>
            </a:r>
          </a:p>
          <a:p>
            <a:pPr algn="just"/>
            <a:r>
              <a:rPr lang="es-AR" u="sng" dirty="0"/>
              <a:t>Los segmentos contienen un solo tipo de objeto</a:t>
            </a:r>
            <a:r>
              <a:rPr lang="es-AR" dirty="0"/>
              <a:t>, por ej., en una memoria se puede organizar un segmento para el código ejecutable de un pgm, otro para los datos y otro para una pila que él utilice.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segmentada pura</a:t>
            </a:r>
          </a:p>
        </p:txBody>
      </p:sp>
    </p:spTree>
    <p:extLst>
      <p:ext uri="{BB962C8B-B14F-4D97-AF65-F5344CB8AC3E}">
        <p14:creationId xmlns:p14="http://schemas.microsoft.com/office/powerpoint/2010/main" val="258785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5" name="1 Marcador de contenido"/>
          <p:cNvSpPr>
            <a:spLocks noGrp="1"/>
          </p:cNvSpPr>
          <p:nvPr>
            <p:ph idx="1"/>
          </p:nvPr>
        </p:nvSpPr>
        <p:spPr>
          <a:xfrm>
            <a:off x="872067" y="2034976"/>
            <a:ext cx="7408333" cy="4912536"/>
          </a:xfrm>
        </p:spPr>
        <p:txBody>
          <a:bodyPr>
            <a:normAutofit fontScale="92500" lnSpcReduction="20000"/>
          </a:bodyPr>
          <a:lstStyle/>
          <a:p>
            <a:pPr algn="just"/>
            <a:r>
              <a:rPr lang="es-AR" dirty="0"/>
              <a:t>Memorias </a:t>
            </a:r>
            <a:r>
              <a:rPr lang="es-AR" b="1" dirty="0"/>
              <a:t>SRAM</a:t>
            </a:r>
            <a:r>
              <a:rPr lang="es-AR" dirty="0"/>
              <a:t> (</a:t>
            </a:r>
            <a:r>
              <a:rPr lang="es-AR" i="1" dirty="0"/>
              <a:t>Static Random Access Memory</a:t>
            </a:r>
            <a:r>
              <a:rPr lang="es-AR" dirty="0"/>
              <a:t>). Las SRAM de semiconductores son memorias </a:t>
            </a:r>
            <a:r>
              <a:rPr lang="es-AR" u="sng" dirty="0"/>
              <a:t>vivas</a:t>
            </a:r>
            <a:r>
              <a:rPr lang="es-AR" dirty="0"/>
              <a:t>, </a:t>
            </a:r>
            <a:r>
              <a:rPr lang="es-AR" u="sng" dirty="0"/>
              <a:t>volátiles</a:t>
            </a:r>
            <a:r>
              <a:rPr lang="es-AR" dirty="0"/>
              <a:t> y </a:t>
            </a:r>
            <a:r>
              <a:rPr lang="es-AR" u="sng" dirty="0"/>
              <a:t>estáticas</a:t>
            </a:r>
            <a:r>
              <a:rPr lang="es-AR" dirty="0"/>
              <a:t>. Cada celda es un elemento biestable diseñado con compuertas, que puede modificarse sólo con un proceso de escritura, si no, permanece inalterable siempre que esté conectada a una fuente de suministro.</a:t>
            </a:r>
          </a:p>
          <a:p>
            <a:pPr algn="just"/>
            <a:r>
              <a:rPr lang="es-AR" dirty="0"/>
              <a:t>Memorias </a:t>
            </a:r>
            <a:r>
              <a:rPr lang="es-AR" b="1" dirty="0"/>
              <a:t>DRAM</a:t>
            </a:r>
            <a:r>
              <a:rPr lang="es-AR" dirty="0"/>
              <a:t> (</a:t>
            </a:r>
            <a:r>
              <a:rPr lang="es-AR" i="1" dirty="0"/>
              <a:t>Dynamic Random Access Memory</a:t>
            </a:r>
            <a:r>
              <a:rPr lang="es-AR" dirty="0"/>
              <a:t>). Las SRAM son memorias </a:t>
            </a:r>
            <a:r>
              <a:rPr lang="es-AR" u="sng" dirty="0"/>
              <a:t>vivas</a:t>
            </a:r>
            <a:r>
              <a:rPr lang="es-AR" dirty="0"/>
              <a:t>, </a:t>
            </a:r>
            <a:r>
              <a:rPr lang="es-AR" u="sng" dirty="0"/>
              <a:t>volátiles</a:t>
            </a:r>
            <a:r>
              <a:rPr lang="es-AR" dirty="0"/>
              <a:t> y </a:t>
            </a:r>
            <a:r>
              <a:rPr lang="es-AR" u="sng" dirty="0"/>
              <a:t>dinámicas</a:t>
            </a:r>
            <a:r>
              <a:rPr lang="es-AR" dirty="0"/>
              <a:t>. Son dinámicas ya que estas memorias degradan su información con el transcurso del tiempo, aún cuando están conectadas a la fuente de suministro. Cada celda almacena un “1” que se representa con la carga de un condensador, el cual conserva su carga con cierto nivel de deterioro durante un período establecido.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Memorias RAM estáticas y dinámicas</a:t>
            </a:r>
          </a:p>
        </p:txBody>
      </p:sp>
    </p:spTree>
    <p:extLst>
      <p:ext uri="{BB962C8B-B14F-4D97-AF65-F5344CB8AC3E}">
        <p14:creationId xmlns:p14="http://schemas.microsoft.com/office/powerpoint/2010/main" val="2209687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755576" y="1498409"/>
            <a:ext cx="7408333" cy="4509120"/>
          </a:xfrm>
        </p:spPr>
        <p:txBody>
          <a:bodyPr>
            <a:normAutofit/>
          </a:bodyPr>
          <a:lstStyle/>
          <a:p>
            <a:pPr algn="just"/>
            <a:r>
              <a:rPr lang="es-AR" dirty="0"/>
              <a:t>Segmentos distintos no necesitan estar en zonas contiguas, pero es necesario que un segmento como entidad lógica si lo esté. </a:t>
            </a:r>
          </a:p>
          <a:p>
            <a:pPr algn="just"/>
            <a:r>
              <a:rPr lang="es-AR" dirty="0"/>
              <a:t>En el esquema se representan 3 segmentos, cuyo acceso se referencia según el algoritmo presentado en el caso ejemplo anterior.</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segmentada pura</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7164" t="21849" r="19105" b="33930"/>
          <a:stretch/>
        </p:blipFill>
        <p:spPr>
          <a:xfrm>
            <a:off x="2210443" y="4291436"/>
            <a:ext cx="4769303" cy="24819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77972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348880"/>
            <a:ext cx="7408333" cy="4509120"/>
          </a:xfrm>
        </p:spPr>
        <p:txBody>
          <a:bodyPr>
            <a:normAutofit/>
          </a:bodyPr>
          <a:lstStyle/>
          <a:p>
            <a:pPr algn="just"/>
            <a:r>
              <a:rPr lang="es-AR" dirty="0"/>
              <a:t>Se denomina </a:t>
            </a:r>
            <a:r>
              <a:rPr lang="es-AR" b="1" dirty="0"/>
              <a:t>dirección lógica</a:t>
            </a:r>
            <a:r>
              <a:rPr lang="es-AR" dirty="0"/>
              <a:t> a la entidad binaria que identifica una locación de memoria a nivel SW, que no se corresponde con la dirección física y, por lo tanto, necesita ser mapeada.</a:t>
            </a:r>
          </a:p>
          <a:p>
            <a:pPr algn="just"/>
            <a:r>
              <a:rPr lang="es-AR" dirty="0"/>
              <a:t>Para direccionar una posición de memoria dentro de un segmento, cada dirección lógica se compone de dos entidades: una para identificar el segmento y otra para identificar un desplazamiento dentro del segmento.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segmentada pura</a:t>
            </a:r>
          </a:p>
        </p:txBody>
      </p:sp>
    </p:spTree>
    <p:extLst>
      <p:ext uri="{BB962C8B-B14F-4D97-AF65-F5344CB8AC3E}">
        <p14:creationId xmlns:p14="http://schemas.microsoft.com/office/powerpoint/2010/main" val="3598673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348880"/>
            <a:ext cx="7408333" cy="4509120"/>
          </a:xfrm>
        </p:spPr>
        <p:txBody>
          <a:bodyPr>
            <a:normAutofit fontScale="92500" lnSpcReduction="20000"/>
          </a:bodyPr>
          <a:lstStyle/>
          <a:p>
            <a:pPr algn="just"/>
            <a:r>
              <a:rPr lang="es-AR" dirty="0"/>
              <a:t>La memoria virtual es una forma de administrar la memoria para asignar más de ella a cada tarea, utilizando almacenamiento en disco, que suele ser el dispositivo de acceso directo más rápido; así, se simula que se dispone de una memoria mucho más amplia que el sistema tiene en realidad.</a:t>
            </a:r>
          </a:p>
          <a:p>
            <a:pPr algn="just"/>
            <a:r>
              <a:rPr lang="es-AR" dirty="0"/>
              <a:t>La técnica de memoria virtual involucra por un lado la memoria y discos y, por el otro, al procesador y al SO que la administra.</a:t>
            </a:r>
          </a:p>
          <a:p>
            <a:pPr algn="just"/>
            <a:r>
              <a:rPr lang="es-AR" dirty="0"/>
              <a:t>Una dirección lógica perteneciente al espacio de direccionamiento virtual es mayor que una dirección física, y se la denomina </a:t>
            </a:r>
            <a:r>
              <a:rPr lang="es-AR" u="sng" dirty="0"/>
              <a:t>dirección virtual</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a:t>
            </a:r>
          </a:p>
        </p:txBody>
      </p:sp>
    </p:spTree>
    <p:extLst>
      <p:ext uri="{BB962C8B-B14F-4D97-AF65-F5344CB8AC3E}">
        <p14:creationId xmlns:p14="http://schemas.microsoft.com/office/powerpoint/2010/main" val="2797065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85000" lnSpcReduction="20000"/>
          </a:bodyPr>
          <a:lstStyle/>
          <a:p>
            <a:pPr algn="just"/>
            <a:r>
              <a:rPr lang="es-AR" dirty="0"/>
              <a:t>Cuando se crea una tarea se asigna en disco un archivo temporal, que es copia del archivo ejecutable dividido en secciones, es un área de almacenamiento separada de la que ocupa el archivo ejecutable.</a:t>
            </a:r>
          </a:p>
          <a:p>
            <a:pPr algn="just"/>
            <a:r>
              <a:rPr lang="es-AR" dirty="0"/>
              <a:t>Cada sección puede ser un segmento, una página, o un segmento paginado. La idea de “fraccionar” el ejecutable es que se puedan llevar a memoria secciones de código, o datos, más pequeñas para alojarlas en memoria principal en un menor espacio de almacenamiento.</a:t>
            </a:r>
          </a:p>
          <a:p>
            <a:pPr algn="just"/>
            <a:r>
              <a:rPr lang="es-AR" dirty="0"/>
              <a:t>Como no se llevan todas las secciones, cada vez que se agote el uso de c/u se deberá demandar por otras alojadas en disco.</a:t>
            </a:r>
          </a:p>
          <a:p>
            <a:pPr algn="just"/>
            <a:r>
              <a:rPr lang="es-AR" dirty="0"/>
              <a:t>Los modelos que utilizan memoria virtual se conocen como </a:t>
            </a:r>
            <a:r>
              <a:rPr lang="es-AR" b="1" dirty="0"/>
              <a:t>segmentación por demanda</a:t>
            </a:r>
            <a:r>
              <a:rPr lang="es-AR" dirty="0"/>
              <a:t> y </a:t>
            </a:r>
            <a:r>
              <a:rPr lang="es-AR" b="1" dirty="0"/>
              <a:t>paginación por demanda</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Modelo de memoria virtual</a:t>
            </a:r>
          </a:p>
        </p:txBody>
      </p:sp>
    </p:spTree>
    <p:extLst>
      <p:ext uri="{BB962C8B-B14F-4D97-AF65-F5344CB8AC3E}">
        <p14:creationId xmlns:p14="http://schemas.microsoft.com/office/powerpoint/2010/main" val="41392898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a:bodyPr>
          <a:lstStyle/>
          <a:p>
            <a:pPr algn="just"/>
            <a:r>
              <a:rPr lang="es-AR" dirty="0"/>
              <a:t>Para administrar un archivo temporal bajo esta modalidad, se requiere una tabla de mapeo alojada en la memoria principal, con tantas entradas como páginas virtuales tenga el archivo. </a:t>
            </a:r>
          </a:p>
          <a:p>
            <a:pPr algn="just"/>
            <a:r>
              <a:rPr lang="es-AR" dirty="0"/>
              <a:t>El método consiste en dividir la memoria principal en bloques de longitud fija, llamados </a:t>
            </a:r>
            <a:r>
              <a:rPr lang="es-AR" u="sng" dirty="0"/>
              <a:t>páginas físicas</a:t>
            </a:r>
            <a:r>
              <a:rPr lang="es-AR" dirty="0"/>
              <a:t>, y el espacio de direccionamiento virtual en bloques de igual longitud, llamados </a:t>
            </a:r>
            <a:r>
              <a:rPr lang="es-AR" u="sng" dirty="0"/>
              <a:t>páginas virtuales</a:t>
            </a:r>
            <a:r>
              <a:rPr lang="es-AR" dirty="0"/>
              <a:t>.</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directo</a:t>
            </a:r>
            <a:endParaRPr lang="es-AR" sz="2400" b="1" dirty="0">
              <a:solidFill>
                <a:schemeClr val="bg1"/>
              </a:solidFill>
            </a:endParaRPr>
          </a:p>
        </p:txBody>
      </p:sp>
    </p:spTree>
    <p:extLst>
      <p:ext uri="{BB962C8B-B14F-4D97-AF65-F5344CB8AC3E}">
        <p14:creationId xmlns:p14="http://schemas.microsoft.com/office/powerpoint/2010/main" val="18049080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fontScale="92500" lnSpcReduction="10000"/>
          </a:bodyPr>
          <a:lstStyle/>
          <a:p>
            <a:pPr algn="just"/>
            <a:r>
              <a:rPr lang="es-AR" u="sng" dirty="0"/>
              <a:t>Por ej.</a:t>
            </a:r>
            <a:r>
              <a:rPr lang="es-AR" dirty="0"/>
              <a:t>: si se considera como longitud fija de una página de 1Kbyte, una memoria principal organizada como una matriz 8192x8 quedará dividida en 8 páginas físicas.</a:t>
            </a:r>
          </a:p>
          <a:p>
            <a:pPr algn="just"/>
            <a:r>
              <a:rPr lang="es-AR" dirty="0"/>
              <a:t>Si el espacio de direccionamiento virtual es de 64Kbytes, quedará dividido en 64 páginas virtuales. </a:t>
            </a:r>
          </a:p>
          <a:p>
            <a:pPr algn="just"/>
            <a:r>
              <a:rPr lang="es-AR" dirty="0"/>
              <a:t>Así, la dirección virtual referencia con 6 bits el número de página; 2</a:t>
            </a:r>
            <a:r>
              <a:rPr lang="es-AR" baseline="30000" dirty="0"/>
              <a:t>6</a:t>
            </a:r>
            <a:r>
              <a:rPr lang="es-AR" dirty="0"/>
              <a:t> es igual a 64, y 2</a:t>
            </a:r>
            <a:r>
              <a:rPr lang="es-AR" baseline="30000" dirty="0"/>
              <a:t>10</a:t>
            </a:r>
            <a:r>
              <a:rPr lang="es-AR" dirty="0"/>
              <a:t> es igual a 1K.  Los 10 bits restantes hacen referencia a una de las 1024 (1K) posiciones dentro de la página. </a:t>
            </a:r>
          </a:p>
          <a:p>
            <a:pPr algn="just"/>
            <a:r>
              <a:rPr lang="es-AR" dirty="0"/>
              <a:t>En cambio, el identificador de página física es de 3 bits para referenciar a una de las 8 páginas físicas.</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directo</a:t>
            </a:r>
            <a:endParaRPr lang="es-AR" sz="2400" b="1" dirty="0">
              <a:solidFill>
                <a:schemeClr val="bg1"/>
              </a:solidFill>
            </a:endParaRPr>
          </a:p>
        </p:txBody>
      </p:sp>
    </p:spTree>
    <p:extLst>
      <p:ext uri="{BB962C8B-B14F-4D97-AF65-F5344CB8AC3E}">
        <p14:creationId xmlns:p14="http://schemas.microsoft.com/office/powerpoint/2010/main" val="3936362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294517" y="2132856"/>
            <a:ext cx="8422371" cy="5051815"/>
          </a:xfrm>
        </p:spPr>
        <p:txBody>
          <a:bodyPr>
            <a:normAutofit/>
          </a:bodyPr>
          <a:lstStyle/>
          <a:p>
            <a:pPr algn="just"/>
            <a:r>
              <a:rPr lang="es-AR" dirty="0"/>
              <a:t>Uno de los bits de atributo de página, alojado en la tabla de mapeo indica la presencia o no de una página virtual en la memoria principal, en la entrada de la tabla que corresponda. </a:t>
            </a:r>
            <a:r>
              <a:rPr lang="es-AR" u="sng" dirty="0"/>
              <a:t>Por ej.</a:t>
            </a:r>
            <a:r>
              <a:rPr lang="es-AR" dirty="0"/>
              <a:t>: en una página que contiene datos y está presente, los 3 bits identificadores de la página física concatenados con los bits del campo DATA de la instrucción logran la dirección física que recibe la MAR (dirección de 3 + 10 = 13 bits, donde 213 = 8192 posiciones totales de la memoria principal).</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directo</a:t>
            </a:r>
            <a:endParaRPr lang="es-AR" sz="2400" b="1" dirty="0">
              <a:solidFill>
                <a:schemeClr val="bg1"/>
              </a:solidFill>
            </a:endParaRPr>
          </a:p>
        </p:txBody>
      </p:sp>
    </p:spTree>
    <p:extLst>
      <p:ext uri="{BB962C8B-B14F-4D97-AF65-F5344CB8AC3E}">
        <p14:creationId xmlns:p14="http://schemas.microsoft.com/office/powerpoint/2010/main" val="4285836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lnSpcReduction="10000"/>
          </a:bodyPr>
          <a:lstStyle/>
          <a:p>
            <a:pPr algn="just"/>
            <a:r>
              <a:rPr lang="es-AR" dirty="0"/>
              <a:t>Todo pgm tiene asignado un espacio de memoria virtual (grande) mapeado en memoria física (más pequeña). Mientras el proceso de mapeo sea exitoso, o sea que una dirección virtual se transforme en una real de una página presente, no se producen errores; en cambio, si el pgm intenta acceder a una posición perteneciente a una página no presente en la memoria principal, el procesador genera un error conocido como </a:t>
            </a:r>
            <a:r>
              <a:rPr lang="es-AR" i="1" u="sng" dirty="0"/>
              <a:t>page fault</a:t>
            </a:r>
            <a:r>
              <a:rPr lang="es-AR" dirty="0"/>
              <a:t> (falta de página), que provoca una interrupción de tipo excepción. El error se advierte al SO, cuya función será buscar una nueva página en el disco.</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directo</a:t>
            </a:r>
            <a:endParaRPr lang="es-AR" sz="2400" b="1" dirty="0">
              <a:solidFill>
                <a:schemeClr val="bg1"/>
              </a:solidFill>
            </a:endParaRPr>
          </a:p>
        </p:txBody>
      </p:sp>
    </p:spTree>
    <p:extLst>
      <p:ext uri="{BB962C8B-B14F-4D97-AF65-F5344CB8AC3E}">
        <p14:creationId xmlns:p14="http://schemas.microsoft.com/office/powerpoint/2010/main" val="3478245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132856"/>
            <a:ext cx="7408333" cy="4725144"/>
          </a:xfrm>
        </p:spPr>
        <p:txBody>
          <a:bodyPr>
            <a:normAutofit/>
          </a:bodyPr>
          <a:lstStyle/>
          <a:p>
            <a:pPr algn="just"/>
            <a:r>
              <a:rPr lang="es-AR" dirty="0"/>
              <a:t>Antes de esto libera una página y, si ésta se actualizó, primero la copia en el disco antes de reemplazarla (este procedimiento se denomina </a:t>
            </a:r>
            <a:r>
              <a:rPr lang="es-AR" i="1" u="sng" dirty="0"/>
              <a:t>swipe out</a:t>
            </a:r>
            <a:r>
              <a:rPr lang="es-AR" dirty="0"/>
              <a:t>).</a:t>
            </a:r>
          </a:p>
          <a:p>
            <a:pPr algn="just"/>
            <a:r>
              <a:rPr lang="es-AR" dirty="0"/>
              <a:t>Recién entonces se utiliza esa página física con la página demandada por el programa. Cuando se recupera una página almacenada en disco, el procedimiento se denomina </a:t>
            </a:r>
            <a:r>
              <a:rPr lang="es-AR" i="1" dirty="0"/>
              <a:t>swipe in</a:t>
            </a:r>
            <a:r>
              <a:rPr lang="es-AR" dirty="0"/>
              <a:t>.</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directo</a:t>
            </a:r>
            <a:endParaRPr lang="es-AR" sz="2400" b="1" dirty="0">
              <a:solidFill>
                <a:schemeClr val="bg1"/>
              </a:solidFill>
            </a:endParaRPr>
          </a:p>
        </p:txBody>
      </p:sp>
    </p:spTree>
    <p:extLst>
      <p:ext uri="{BB962C8B-B14F-4D97-AF65-F5344CB8AC3E}">
        <p14:creationId xmlns:p14="http://schemas.microsoft.com/office/powerpoint/2010/main" val="19626102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Memorias</a:t>
            </a:r>
          </a:p>
        </p:txBody>
      </p:sp>
      <p:sp>
        <p:nvSpPr>
          <p:cNvPr id="3" name="2 Marcador de contenido"/>
          <p:cNvSpPr>
            <a:spLocks noGrp="1"/>
          </p:cNvSpPr>
          <p:nvPr>
            <p:ph idx="1"/>
          </p:nvPr>
        </p:nvSpPr>
        <p:spPr>
          <a:xfrm>
            <a:off x="872067" y="2348880"/>
            <a:ext cx="7408333" cy="4509120"/>
          </a:xfrm>
        </p:spPr>
        <p:txBody>
          <a:bodyPr>
            <a:normAutofit fontScale="92500" lnSpcReduction="10000"/>
          </a:bodyPr>
          <a:lstStyle/>
          <a:p>
            <a:pPr algn="just"/>
            <a:r>
              <a:rPr lang="es-AR" dirty="0"/>
              <a:t>Al producirse continuas liberaciones y recuperaciones de páginas, la gestión de memoria virtual puede congestionarse y entrar en un estado conocido como </a:t>
            </a:r>
            <a:r>
              <a:rPr lang="es-AR" u="sng" dirty="0"/>
              <a:t>hiperpaginación</a:t>
            </a:r>
            <a:r>
              <a:rPr lang="es-AR" dirty="0"/>
              <a:t>.</a:t>
            </a:r>
          </a:p>
          <a:p>
            <a:pPr algn="just"/>
            <a:r>
              <a:rPr lang="es-AR" dirty="0"/>
              <a:t>La utilización eficiente de la memoria virtual depende básicamente del SO, esto es, de una técnica de SW que determine el número de página virtual que debe retirarse de la memoria principal con un algoritmo de reemplazo eficiente. Éste selecciona la posición que tenga menos probabilidad de ser referenciada a posteriori, y así evita </a:t>
            </a:r>
            <a:r>
              <a:rPr lang="es-AR" i="1" dirty="0"/>
              <a:t>page faults</a:t>
            </a:r>
            <a:r>
              <a:rPr lang="es-AR" dirty="0"/>
              <a:t> futuros; también realiza la gestión de recuperación de una página desde disco y su alocación en la memoria principal.</a:t>
            </a:r>
          </a:p>
        </p:txBody>
      </p:sp>
      <p:sp>
        <p:nvSpPr>
          <p:cNvPr id="4" name="3 CuadroTexto"/>
          <p:cNvSpPr txBox="1"/>
          <p:nvPr/>
        </p:nvSpPr>
        <p:spPr>
          <a:xfrm>
            <a:off x="310620" y="1036744"/>
            <a:ext cx="8568952" cy="769441"/>
          </a:xfrm>
          <a:prstGeom prst="rect">
            <a:avLst/>
          </a:prstGeom>
          <a:noFill/>
        </p:spPr>
        <p:txBody>
          <a:bodyPr wrap="square" rtlCol="0">
            <a:spAutoFit/>
          </a:bodyPr>
          <a:lstStyle/>
          <a:p>
            <a:pPr algn="ctr"/>
            <a:r>
              <a:rPr lang="es-AR" sz="2400" dirty="0">
                <a:solidFill>
                  <a:schemeClr val="bg1"/>
                </a:solidFill>
              </a:rPr>
              <a:t>Modelo de memoria virtual paginada o paginación por demanda</a:t>
            </a:r>
            <a:br>
              <a:rPr lang="es-AR" sz="2400" dirty="0">
                <a:solidFill>
                  <a:schemeClr val="bg1"/>
                </a:solidFill>
              </a:rPr>
            </a:br>
            <a:r>
              <a:rPr lang="es-AR" sz="2000" b="1" dirty="0">
                <a:solidFill>
                  <a:schemeClr val="bg1"/>
                </a:solidFill>
              </a:rPr>
              <a:t>Mapeo directo</a:t>
            </a:r>
            <a:endParaRPr lang="es-AR" sz="2400" b="1" dirty="0">
              <a:solidFill>
                <a:schemeClr val="bg1"/>
              </a:solidFill>
            </a:endParaRPr>
          </a:p>
        </p:txBody>
      </p:sp>
    </p:spTree>
    <p:extLst>
      <p:ext uri="{BB962C8B-B14F-4D97-AF65-F5344CB8AC3E}">
        <p14:creationId xmlns:p14="http://schemas.microsoft.com/office/powerpoint/2010/main" val="4025168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Circuito</Template>
  <TotalTime>48209</TotalTime>
  <Words>14951</Words>
  <Application>Microsoft Office PowerPoint</Application>
  <PresentationFormat>Presentación en pantalla (4:3)</PresentationFormat>
  <Paragraphs>959</Paragraphs>
  <Slides>120</Slides>
  <Notes>120</Notes>
  <HiddenSlides>3</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120</vt:i4>
      </vt:variant>
    </vt:vector>
  </HeadingPairs>
  <TitlesOfParts>
    <vt:vector size="127" baseType="lpstr">
      <vt:lpstr>Arial</vt:lpstr>
      <vt:lpstr>Calibri</vt:lpstr>
      <vt:lpstr>Cambria Math</vt:lpstr>
      <vt:lpstr>Courier New</vt:lpstr>
      <vt:lpstr>Tw Cen MT</vt:lpstr>
      <vt:lpstr>Wingdings</vt:lpstr>
      <vt:lpstr>Circuito</vt:lpstr>
      <vt:lpstr>UNIDAD 6</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dc:title>
  <dc:creator>nahuel</dc:creator>
  <cp:lastModifiedBy>Nahuel Salazar</cp:lastModifiedBy>
  <cp:revision>322</cp:revision>
  <dcterms:modified xsi:type="dcterms:W3CDTF">2022-10-21T17:07:50Z</dcterms:modified>
</cp:coreProperties>
</file>